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57" r:id="rId5"/>
  </p:sldMasterIdLst>
  <p:notesMasterIdLst>
    <p:notesMasterId r:id="rId42"/>
  </p:notesMasterIdLst>
  <p:handoutMasterIdLst>
    <p:handoutMasterId r:id="rId43"/>
  </p:handoutMasterIdLst>
  <p:sldIdLst>
    <p:sldId id="2134391829" r:id="rId6"/>
    <p:sldId id="310" r:id="rId7"/>
    <p:sldId id="293" r:id="rId8"/>
    <p:sldId id="2134391837" r:id="rId9"/>
    <p:sldId id="2134391839" r:id="rId10"/>
    <p:sldId id="2134391840" r:id="rId11"/>
    <p:sldId id="2134391873" r:id="rId12"/>
    <p:sldId id="2134391885" r:id="rId13"/>
    <p:sldId id="2134391788" r:id="rId14"/>
    <p:sldId id="2134391886" r:id="rId15"/>
    <p:sldId id="2134391843" r:id="rId16"/>
    <p:sldId id="2134391844" r:id="rId17"/>
    <p:sldId id="2134391845" r:id="rId18"/>
    <p:sldId id="2134391846" r:id="rId19"/>
    <p:sldId id="2134391848" r:id="rId20"/>
    <p:sldId id="2134391849" r:id="rId21"/>
    <p:sldId id="2134391850" r:id="rId22"/>
    <p:sldId id="2134391868" r:id="rId23"/>
    <p:sldId id="2134391869" r:id="rId24"/>
    <p:sldId id="2134391870" r:id="rId25"/>
    <p:sldId id="2134391867" r:id="rId26"/>
    <p:sldId id="2134391854" r:id="rId27"/>
    <p:sldId id="2134391855" r:id="rId28"/>
    <p:sldId id="2134391888" r:id="rId29"/>
    <p:sldId id="2134391857" r:id="rId30"/>
    <p:sldId id="2134391858" r:id="rId31"/>
    <p:sldId id="2134391865" r:id="rId32"/>
    <p:sldId id="2134391866" r:id="rId33"/>
    <p:sldId id="2134391892" r:id="rId34"/>
    <p:sldId id="2134391862" r:id="rId35"/>
    <p:sldId id="319" r:id="rId36"/>
    <p:sldId id="2134391863" r:id="rId37"/>
    <p:sldId id="2134391871" r:id="rId38"/>
    <p:sldId id="2134391851" r:id="rId39"/>
    <p:sldId id="2134391852" r:id="rId40"/>
    <p:sldId id="2134391853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7" userDrawn="1">
          <p15:clr>
            <a:srgbClr val="A4A3A4"/>
          </p15:clr>
        </p15:guide>
        <p15:guide id="2" pos="201" userDrawn="1">
          <p15:clr>
            <a:srgbClr val="A4A3A4"/>
          </p15:clr>
        </p15:guide>
        <p15:guide id="4" pos="5553" userDrawn="1">
          <p15:clr>
            <a:srgbClr val="A4A3A4"/>
          </p15:clr>
        </p15:guide>
        <p15:guide id="5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Bauw, Wim" initials="DBW" lastIdx="8" clrIdx="0">
    <p:extLst>
      <p:ext uri="{19B8F6BF-5375-455C-9EA6-DF929625EA0E}">
        <p15:presenceInfo xmlns:p15="http://schemas.microsoft.com/office/powerpoint/2012/main" userId="S::wim.debauw@atos.net::18691d61-298c-4ba2-9a5c-cf63dec88c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ECE"/>
    <a:srgbClr val="222222"/>
    <a:srgbClr val="0F0F0F"/>
    <a:srgbClr val="002FA7"/>
    <a:srgbClr val="FF6600"/>
    <a:srgbClr val="FF9900"/>
    <a:srgbClr val="00B050"/>
    <a:srgbClr val="6699FF"/>
    <a:srgbClr val="0596FF"/>
    <a:srgbClr val="00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5618" autoAdjust="0"/>
  </p:normalViewPr>
  <p:slideViewPr>
    <p:cSldViewPr snapToGrid="0">
      <p:cViewPr varScale="1">
        <p:scale>
          <a:sx n="146" d="100"/>
          <a:sy n="146" d="100"/>
        </p:scale>
        <p:origin x="684" y="108"/>
      </p:cViewPr>
      <p:guideLst>
        <p:guide orient="horz" pos="677"/>
        <p:guide pos="201"/>
        <p:guide pos="5553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nl-NL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8899" y="8544386"/>
            <a:ext cx="5524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Atos|Syntel are registered trademarks of the Atos group. © 2021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B47E3-4B8A-412D-9E39-5EE8C19B4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5494865" y="239574"/>
            <a:ext cx="876985" cy="2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nl-NL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8899" y="8544386"/>
            <a:ext cx="5493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Atos|Syntel are registered trademarks of the Atos group. © 2021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CD2AE1-73D4-420E-8E4C-79FDFD5B1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5494865" y="239574"/>
            <a:ext cx="876985" cy="2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OPTIONAL PORTFOLIO VIEW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0B12-E528-4D59-95AD-82AFC587F8B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2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Expand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wants to easy deploy homeworker solution with full communications suite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is looking for video conferencing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is looking for video solution for his meeting 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is looking for cloud PBX for Microsoft or Google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wants to innovate his customer service with new contact center solution</a:t>
            </a:r>
          </a:p>
          <a:p>
            <a:endParaRPr lang="de-DE"/>
          </a:p>
          <a:p>
            <a:r>
              <a:rPr lang="de-DE"/>
              <a:t>Co-Exist</a:t>
            </a:r>
          </a:p>
          <a:p>
            <a:r>
              <a:rPr lang="de-DE" b="1"/>
              <a:t>Customer wants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wants to roll-out Cloud PBX with centralized carrier management for his international branches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wants to transition to Cloud PBX but will retain on-premise PBX for special applications and devices or DECT mobility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does not have the budget to migrate complete solution to Cloud PBX in short-time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Transform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wants to move all his applications and solutions into the cloud and OPEX costing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wish investment protection and re-use of existing solution components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wants all-in-one solution including carrrier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wants to reduce complexity and move the centralized carrier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Customer wants to migrate to cloud PBX but keep his existing carrier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  <a:p>
            <a:endParaRPr lang="de-DE"/>
          </a:p>
          <a:p>
            <a:endParaRPr lang="de-DE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12</a:t>
            </a:fld>
            <a:endParaRPr lang="nl-NL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0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48296" rIns="96618" bIns="48296" anchor="t" anchorCtr="0">
            <a:noAutofit/>
          </a:bodyPr>
          <a:lstStyle/>
          <a:p>
            <a:pPr marL="0" indent="0"/>
            <a:endParaRPr lang="en-GB"/>
          </a:p>
        </p:txBody>
      </p:sp>
      <p:sp>
        <p:nvSpPr>
          <p:cNvPr id="122" name="Google Shape;12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66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Consuming your telephony and collaboration services from the cloud comes with many benefits such as:</a:t>
            </a:r>
          </a:p>
          <a:p>
            <a:endParaRPr lang="en-GB"/>
          </a:p>
          <a:p>
            <a:r>
              <a:rPr lang="en-GB"/>
              <a:t>Services consumption model</a:t>
            </a:r>
          </a:p>
          <a:p>
            <a:r>
              <a:rPr lang="en-GB"/>
              <a:t> </a:t>
            </a:r>
          </a:p>
          <a:p>
            <a:r>
              <a:rPr lang="en-GB"/>
              <a:t>Operational (keeping the lights on) focus shifts from internal staff member to the provider which frees up this value resource</a:t>
            </a:r>
          </a:p>
          <a:p>
            <a:endParaRPr lang="en-GB"/>
          </a:p>
          <a:p>
            <a:r>
              <a:rPr lang="en-GB"/>
              <a:t>Security wrap of the service is one the highest priorities for the providers </a:t>
            </a:r>
          </a:p>
          <a:p>
            <a:endParaRPr lang="en-GB"/>
          </a:p>
          <a:p>
            <a:r>
              <a:rPr lang="en-GB"/>
              <a:t>Constantly up to date with the latest in comms and collaboration toolsets on both desktop and mobile, developed through an extensive user community </a:t>
            </a:r>
          </a:p>
          <a:p>
            <a:endParaRPr lang="en-GB"/>
          </a:p>
          <a:p>
            <a:r>
              <a:rPr lang="en-GB"/>
              <a:t>Ultimately – working techniques can evolve and business process can become far more agile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0B12-E528-4D59-95AD-82AFC587F8B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1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FFFF"/>
                </a:solidFill>
                <a:latin typeface="Verdana"/>
              </a:rPr>
              <a:t>Full cloud-based communication and collaboration in OPEX model</a:t>
            </a:r>
          </a:p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FFFFFF"/>
                </a:solidFill>
              </a:rPr>
              <a:t>Data Compliance, Data Protection and Accessibility – proven by certifications</a:t>
            </a:r>
          </a:p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FFFFFF"/>
                </a:solidFill>
              </a:rPr>
              <a:t>Contracting – Agent &amp; Resale(very large) </a:t>
            </a:r>
          </a:p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FFFFFF"/>
                </a:solidFill>
              </a:rPr>
              <a:t>Investment protection by reconnecting existing CP phones, Cordless IP, Mediatrix ATA and </a:t>
            </a:r>
            <a:r>
              <a:rPr lang="en-GB" sz="1200" err="1">
                <a:solidFill>
                  <a:srgbClr val="FFFFFF"/>
                </a:solidFill>
              </a:rPr>
              <a:t>OpenStage</a:t>
            </a:r>
            <a:r>
              <a:rPr lang="en-GB" sz="1200">
                <a:solidFill>
                  <a:srgbClr val="FFFFFF"/>
                </a:solidFill>
              </a:rPr>
              <a:t>/35IP/55IP</a:t>
            </a:r>
          </a:p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FFFFFF"/>
                </a:solidFill>
              </a:rPr>
              <a:t>Full automated provisioning for Unify Desk Phones CP family – zero touch deployment</a:t>
            </a:r>
          </a:p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FFFFFF"/>
                </a:solidFill>
              </a:rPr>
              <a:t>Centralized provisioning of PSTN services with Unify Office Global Office reducing carrier complexity</a:t>
            </a:r>
          </a:p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200" err="1">
                <a:solidFill>
                  <a:srgbClr val="FFFFFF"/>
                </a:solidFill>
              </a:rPr>
              <a:t>BYoC</a:t>
            </a:r>
            <a:r>
              <a:rPr lang="en-GB" sz="1200">
                <a:solidFill>
                  <a:srgbClr val="FFFFFF"/>
                </a:solidFill>
              </a:rPr>
              <a:t> option for customers that do not want to migrate their PSTN provider – Q3 2021</a:t>
            </a:r>
          </a:p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FFFFFF"/>
                </a:solidFill>
              </a:rPr>
              <a:t>Cloud Contact Center connectivity</a:t>
            </a:r>
          </a:p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FFFFFF"/>
                </a:solidFill>
                <a:latin typeface="Verdana"/>
              </a:rPr>
              <a:t>Migration scripts automate the easy movement of user, groups, profiles</a:t>
            </a:r>
          </a:p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FFFFFF"/>
                </a:solidFill>
                <a:latin typeface="Verdana"/>
              </a:rPr>
              <a:t>Easy recreation of Circuit conversations into UO teams and archive mode to Circuit content</a:t>
            </a:r>
          </a:p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200">
                <a:solidFill>
                  <a:srgbClr val="FFFFFF"/>
                </a:solidFill>
                <a:latin typeface="Verdana"/>
              </a:rPr>
              <a:t>Export capabilities for Circuit tenants</a:t>
            </a:r>
          </a:p>
          <a:p>
            <a:br>
              <a:rPr lang="en-GB"/>
            </a:b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0B12-E528-4D59-95AD-82AFC587F8BD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0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32</a:t>
            </a:fld>
            <a:endParaRPr lang="nl-NL" sz="1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9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DB7F278B-96C1-472D-A6FC-46D5C5987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724400" y="386861"/>
            <a:ext cx="4072196" cy="40711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2829B-E2C5-44BC-B862-8528BA6E42E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invGray">
          <a:xfrm>
            <a:off x="318776" y="1276350"/>
            <a:ext cx="4685024" cy="1704242"/>
          </a:xfrm>
        </p:spPr>
        <p:txBody>
          <a:bodyPr lIns="0" tIns="0" rIns="0" bIns="0" anchor="ctr">
            <a:noAutofit/>
          </a:bodyPr>
          <a:lstStyle>
            <a:lvl1pPr marL="0" indent="0">
              <a:spcAft>
                <a:spcPts val="100"/>
              </a:spcAft>
              <a:buNone/>
              <a:defRPr sz="3200">
                <a:latin typeface="Raleway SemiBold" pitchFamily="2" charset="0"/>
              </a:defRPr>
            </a:lvl1pPr>
            <a:lvl2pPr marL="0" indent="0">
              <a:spcAft>
                <a:spcPts val="100"/>
              </a:spcAft>
              <a:buNone/>
              <a:defRPr sz="2400">
                <a:solidFill>
                  <a:schemeClr val="accent1"/>
                </a:solidFill>
                <a:latin typeface="Raleway SemiBold" pitchFamily="2" charset="0"/>
              </a:defRPr>
            </a:lvl2pPr>
          </a:lstStyle>
          <a:p>
            <a:pPr lvl="0"/>
            <a:r>
              <a:rPr lang="en-US"/>
              <a:t>Title in </a:t>
            </a:r>
            <a:r>
              <a:rPr lang="en-US" err="1"/>
              <a:t>Raleway</a:t>
            </a:r>
            <a:br>
              <a:rPr lang="en-US"/>
            </a:br>
            <a:r>
              <a:rPr lang="en-US" err="1"/>
              <a:t>SemiBold</a:t>
            </a:r>
            <a:r>
              <a:rPr lang="en-US"/>
              <a:t> 32pt</a:t>
            </a:r>
          </a:p>
          <a:p>
            <a:pPr lvl="1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SemiBold</a:t>
            </a:r>
            <a:r>
              <a:rPr lang="en-US"/>
              <a:t> 24pt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AE34A7-F4A5-49F5-86B2-EC41ED39E6F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invGray">
          <a:xfrm>
            <a:off x="318776" y="3683977"/>
            <a:ext cx="3201843" cy="553998"/>
          </a:xfr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Job Title</a:t>
            </a:r>
          </a:p>
          <a:p>
            <a:pPr lvl="1"/>
            <a:r>
              <a:rPr lang="en-US"/>
              <a:t>dd/mm/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82C74C44-53B8-45F2-9C71-9833794F8D93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4427728" y="4803626"/>
            <a:ext cx="28854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700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Atos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32551" y="4525287"/>
            <a:ext cx="1189068" cy="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53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ra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7EB26C2-51F4-4065-B6A9-87F434601DAA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6181530" y="2392656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9800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3FF8DFD-45B0-4275-A8C1-385BB0860CAD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6539277" y="1276379"/>
            <a:ext cx="3047999" cy="3047999"/>
          </a:xfrm>
          <a:prstGeom prst="arc">
            <a:avLst>
              <a:gd name="adj1" fmla="val 5277044"/>
              <a:gd name="adj2" fmla="val 16275839"/>
            </a:avLst>
          </a:prstGeom>
          <a:ln w="47625"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accent6">
                    <a:lumMod val="25000"/>
                    <a:lumOff val="75000"/>
                  </a:schemeClr>
                </a:gs>
                <a:gs pos="6000">
                  <a:schemeClr val="accent6">
                    <a:lumMod val="25000"/>
                    <a:lumOff val="75000"/>
                    <a:alpha val="20000"/>
                  </a:schemeClr>
                </a:gs>
                <a:gs pos="94000">
                  <a:schemeClr val="accent6">
                    <a:lumMod val="25000"/>
                    <a:lumOff val="75000"/>
                    <a:alpha val="20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2561D-8307-4588-B581-F9B15BE8CF14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6850080" y="3660489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84000">
                <a:schemeClr val="accent1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2EA899-5726-4F3E-A809-0837BD902FD6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6850080" y="1089026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89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20674" y="1074738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31BA4B-8E51-4730-9569-847C0722DA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36EF7ED-6900-4FD5-AA62-B93F5B77D3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4" y="2320050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4A2992-ECB4-49A6-8DA5-345891EC7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320674" y="3565362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03D6D6-A88C-4CDA-9E39-DA52C3FEE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4113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320054" y="131314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95F79ED8-DE62-4265-BF98-CA8F3250F44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invGray">
          <a:xfrm>
            <a:off x="320054" y="3159283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079FDD0-E93A-4BF9-AE06-64395560F12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invGray">
          <a:xfrm>
            <a:off x="7610829" y="131024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3DF603E-3B4A-4E51-8C9E-306B088CC2B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invGray">
          <a:xfrm>
            <a:off x="7610829" y="3159283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321218-61CD-4A7C-A430-F5A1DDE9AD9B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15482" y="131673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5E1044-5A44-4BFE-89AF-ACDEEA2B4BF2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15482" y="3163824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8BCB6D-0CAC-42F5-AA2A-440E5D9D92B4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7606257" y="3163824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3">
                  <a:alpha val="0"/>
                </a:schemeClr>
              </a:gs>
              <a:gs pos="8000">
                <a:schemeClr val="accent3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BE5BC6-9E7F-4FC5-9732-D81384AB690C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7606257" y="130567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alpha val="0"/>
                </a:schemeClr>
              </a:gs>
              <a:gs pos="10000">
                <a:schemeClr val="accent2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1676400" y="1083616"/>
            <a:ext cx="2838231" cy="1645920"/>
          </a:xfrm>
        </p:spPr>
        <p:txBody>
          <a:bodyPr lIns="0" tIns="0" rIns="0" bIns="0" anchor="ctr"/>
          <a:lstStyle>
            <a:lvl1pPr marL="0" indent="0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1DB8866-7A09-49FF-8B8F-A2030E18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1676400" y="2926080"/>
            <a:ext cx="2838231" cy="1645920"/>
          </a:xfrm>
        </p:spPr>
        <p:txBody>
          <a:bodyPr lIns="0" tIns="0" rIns="0" bIns="0" anchor="ctr"/>
          <a:lstStyle>
            <a:lvl1pPr marL="0" indent="0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E07EB45-86F8-4B7E-B80F-413B61F06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639408" y="1083616"/>
            <a:ext cx="2838231" cy="1645920"/>
          </a:xfrm>
        </p:spPr>
        <p:txBody>
          <a:bodyPr lIns="0" tIns="0" rIns="0" bIns="0" anchor="ctr"/>
          <a:lstStyle>
            <a:lvl1pPr marL="0" indent="0" algn="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E432386-8EA5-4AD4-BF83-1A3847D5D4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4639408" y="2926080"/>
            <a:ext cx="2838231" cy="1645920"/>
          </a:xfrm>
        </p:spPr>
        <p:txBody>
          <a:bodyPr lIns="0" tIns="0" rIns="0" bIns="0" anchor="ctr"/>
          <a:lstStyle>
            <a:lvl1pPr marL="0" indent="0" algn="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A63899-2D8B-4E37-94CE-787B7D2481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692895-010D-4964-BD04-C4FAFD13F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4462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7061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0084BE70-235A-4A84-BDB3-2A7C9EDFF3D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invGray">
          <a:xfrm>
            <a:off x="28651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B21D74B9-8621-4C24-8533-7BE723A6077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invGray">
          <a:xfrm>
            <a:off x="5073164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87ECCD5F-585C-4256-9B5B-49C97CB57375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invGray">
          <a:xfrm>
            <a:off x="72339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25D430-C43C-4729-86E5-DEA9E9E60E43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2665428" y="1893410"/>
            <a:ext cx="1197864" cy="1197864"/>
          </a:xfrm>
          <a:prstGeom prst="ellipse">
            <a:avLst/>
          </a:prstGeom>
          <a:gradFill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D6F98B-7844-403D-B366-D998D999F999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5074920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2">
                  <a:alpha val="0"/>
                </a:schemeClr>
              </a:gs>
              <a:gs pos="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68B072-953A-47FF-A114-8E7D56DE298E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7232904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232DF0-A5F7-42CE-A8B7-B50478ADC87D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2862072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invGray">
          <a:xfrm>
            <a:off x="333252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invGray">
          <a:xfrm>
            <a:off x="333252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D32266-B506-4017-85D4-6D3B7BFD84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invGray">
          <a:xfrm>
            <a:off x="2504899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F3D9A09-E93B-484F-B386-63D774A061A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invGray">
          <a:xfrm>
            <a:off x="2504899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43D738-DC84-4B6E-8D85-DB400882990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invGray">
          <a:xfrm>
            <a:off x="4676546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69CB2B6-4B44-44E8-8312-78C8DCE900D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invGray">
          <a:xfrm>
            <a:off x="4676546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6ACF818-5DC5-469C-BD9D-38C2BED2F78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invGray">
          <a:xfrm>
            <a:off x="6848192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2343530-9785-4BA5-AB3D-ED1A31D4EC71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invGray">
          <a:xfrm>
            <a:off x="6848192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2359BD-0C60-4B41-9186-D3A8E07117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D43B39E-A5D5-44C5-98F3-B5ED4311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0343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878B2F4C-301A-408C-8855-A7AF9EB8E00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invGray">
          <a:xfrm>
            <a:off x="7227668" y="3058256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61" name="Picture Placeholder 3">
            <a:extLst>
              <a:ext uri="{FF2B5EF4-FFF2-40B4-BE49-F238E27FC236}">
                <a16:creationId xmlns:a16="http://schemas.microsoft.com/office/drawing/2014/main" id="{77537E8F-8975-4A18-9813-D10B7575127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invGray">
          <a:xfrm>
            <a:off x="2884375" y="3058256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427954B6-42E4-49AC-A8CC-2B56F6B2430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invGray">
          <a:xfrm>
            <a:off x="5056022" y="138771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712728" y="138771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59C02B8-89D8-479B-9609-A61307C54B5F}"/>
              </a:ext>
            </a:extLst>
          </p:cNvPr>
          <p:cNvSpPr>
            <a:spLocks noChangeAspect="1"/>
          </p:cNvSpPr>
          <p:nvPr/>
        </p:nvSpPr>
        <p:spPr bwMode="invGray">
          <a:xfrm>
            <a:off x="7223096" y="305825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FCD3AC-BC13-484A-9DB6-0687ADDFA522}"/>
              </a:ext>
            </a:extLst>
          </p:cNvPr>
          <p:cNvSpPr>
            <a:spLocks noChangeAspect="1"/>
          </p:cNvSpPr>
          <p:nvPr/>
        </p:nvSpPr>
        <p:spPr bwMode="invGray">
          <a:xfrm>
            <a:off x="5056632" y="1389888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alpha val="0"/>
                </a:schemeClr>
              </a:gs>
              <a:gs pos="0">
                <a:schemeClr val="accent2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0257437-5EEA-4AFD-AFBD-4160FDF4BBC1}"/>
              </a:ext>
            </a:extLst>
          </p:cNvPr>
          <p:cNvSpPr>
            <a:spLocks noChangeAspect="1"/>
          </p:cNvSpPr>
          <p:nvPr/>
        </p:nvSpPr>
        <p:spPr bwMode="invGray">
          <a:xfrm>
            <a:off x="2879803" y="305825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ACA83E-D11F-4623-9756-E043FFD2354A}"/>
              </a:ext>
            </a:extLst>
          </p:cNvPr>
          <p:cNvSpPr>
            <a:spLocks noChangeAspect="1"/>
          </p:cNvSpPr>
          <p:nvPr/>
        </p:nvSpPr>
        <p:spPr bwMode="invGray">
          <a:xfrm>
            <a:off x="713232" y="1389888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33252" y="2668660"/>
            <a:ext cx="1956816" cy="1901952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333252" y="1074738"/>
            <a:ext cx="1956816" cy="228600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E1A69AA-BB08-47ED-8A27-3EBD2285D3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2504899" y="1074738"/>
            <a:ext cx="1956816" cy="1901952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E568E458-ED09-4594-BF03-6E7B9E566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4676546" y="2668660"/>
            <a:ext cx="1956816" cy="1901952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B164CC54-F8A7-4852-B819-D7C108DCD2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6848192" y="1074738"/>
            <a:ext cx="1956816" cy="1901952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1E3A88E7-988D-47C0-8A7F-409F5119B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2504899" y="4342012"/>
            <a:ext cx="1956816" cy="228600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FBC6CF9-7E8C-4DC5-9B67-468A5F82C0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4676546" y="1074738"/>
            <a:ext cx="1956816" cy="228600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C3C7B8A-741D-49C0-B7FB-F8BF4C55FB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6848192" y="4342012"/>
            <a:ext cx="1956816" cy="228600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8CBEABE-B3FA-4BA3-931E-90E60C8A3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2549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invGray">
          <a:xfrm>
            <a:off x="6080096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invGray">
          <a:xfrm>
            <a:off x="320675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invGray">
          <a:xfrm>
            <a:off x="3200386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0675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3200386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6080096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200386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4016478-8F60-49D5-810D-2850AB8FF9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080096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1ADC75-9031-489D-BD6A-E7EA84DEC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2710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invGray">
          <a:xfrm>
            <a:off x="320675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invGray">
          <a:xfrm>
            <a:off x="2472130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invGray">
          <a:xfrm>
            <a:off x="4623585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invGray">
          <a:xfrm>
            <a:off x="6775040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0675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2472130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4623585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6775040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472130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4623585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0E329C1-D403-47DC-9799-C5143A3083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6775040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A699902-4BA9-40B1-829A-FBE66414C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4612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invGray">
          <a:xfrm>
            <a:off x="320675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0675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invGray">
          <a:xfrm>
            <a:off x="3758169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invGray">
          <a:xfrm>
            <a:off x="2039422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invGray">
          <a:xfrm>
            <a:off x="7195664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A430DB-9AC6-4124-9F1D-3E09ED198280}"/>
              </a:ext>
            </a:extLst>
          </p:cNvPr>
          <p:cNvSpPr/>
          <p:nvPr userDrawn="1"/>
        </p:nvSpPr>
        <p:spPr bwMode="invGray">
          <a:xfrm>
            <a:off x="5476916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2039422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3758169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5476916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7195664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039422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3758169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55A2A1D-3F56-4503-9059-B511BC3141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5476916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E545EB7-8306-4D99-9657-FBCB23C09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7195664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52A5E70-6026-42A3-A0E8-E07616FC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36020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126CDE0-1019-4C6A-A885-33A29BC441DE}"/>
              </a:ext>
            </a:extLst>
          </p:cNvPr>
          <p:cNvSpPr>
            <a:spLocks/>
          </p:cNvSpPr>
          <p:nvPr userDrawn="1"/>
        </p:nvSpPr>
        <p:spPr bwMode="invGray">
          <a:xfrm>
            <a:off x="2423690" y="3544641"/>
            <a:ext cx="6381317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8DC1592-6D6A-44FC-BEE8-54ACFA33F527}"/>
              </a:ext>
            </a:extLst>
          </p:cNvPr>
          <p:cNvSpPr>
            <a:spLocks/>
          </p:cNvSpPr>
          <p:nvPr userDrawn="1"/>
        </p:nvSpPr>
        <p:spPr bwMode="invGray">
          <a:xfrm>
            <a:off x="3329212" y="2890144"/>
            <a:ext cx="5475795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55CC8A-A8C2-4330-804C-8514561E0CC7}"/>
              </a:ext>
            </a:extLst>
          </p:cNvPr>
          <p:cNvSpPr>
            <a:spLocks/>
          </p:cNvSpPr>
          <p:nvPr userDrawn="1"/>
        </p:nvSpPr>
        <p:spPr bwMode="invGray">
          <a:xfrm>
            <a:off x="4261367" y="2235647"/>
            <a:ext cx="4543640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6F0322-7273-4B4B-827B-1CFB479D1C12}"/>
              </a:ext>
            </a:extLst>
          </p:cNvPr>
          <p:cNvSpPr>
            <a:spLocks/>
          </p:cNvSpPr>
          <p:nvPr userDrawn="1"/>
        </p:nvSpPr>
        <p:spPr bwMode="invGray">
          <a:xfrm>
            <a:off x="5178844" y="1581150"/>
            <a:ext cx="3626163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2423690" y="3544641"/>
            <a:ext cx="6381317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3329212" y="2890144"/>
            <a:ext cx="5475795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4261367" y="2235647"/>
            <a:ext cx="4543640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5178844" y="1581150"/>
            <a:ext cx="3626163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E24CE73-EE80-44BF-BEE2-FD200652961F}"/>
              </a:ext>
            </a:extLst>
          </p:cNvPr>
          <p:cNvSpPr>
            <a:spLocks/>
          </p:cNvSpPr>
          <p:nvPr userDrawn="1"/>
        </p:nvSpPr>
        <p:spPr bwMode="invGray">
          <a:xfrm>
            <a:off x="1500412" y="4199137"/>
            <a:ext cx="7304595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1500412" y="4199137"/>
            <a:ext cx="7304595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C0A67C-066C-49DC-8DF6-DAA330603A48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23850" y="3648456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A438331-C85F-48AF-A24C-E2C430632BA0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990977" y="1067595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alpha val="30000"/>
                </a:schemeClr>
              </a:gs>
              <a:gs pos="10000">
                <a:schemeClr val="accent5"/>
              </a:gs>
              <a:gs pos="79000">
                <a:schemeClr val="accent5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ED2A66-82D5-4890-B5B8-CCEB31BA74E9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074196" y="1712810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3">
                  <a:alpha val="30000"/>
                </a:schemeClr>
              </a:gs>
              <a:gs pos="10000">
                <a:schemeClr val="accent3"/>
              </a:gs>
              <a:gs pos="79000">
                <a:schemeClr val="accent3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5863E1-0514-4EDC-A051-23EF69D0327D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2157414" y="2358025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2">
                  <a:alpha val="30000"/>
                </a:schemeClr>
              </a:gs>
              <a:gs pos="10000">
                <a:schemeClr val="accent2"/>
              </a:gs>
              <a:gs pos="79000">
                <a:schemeClr val="accent2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FF42376-58D1-4153-ADFE-E0F2635F3518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1240632" y="3003240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4">
                  <a:alpha val="30000"/>
                </a:schemeClr>
              </a:gs>
              <a:gs pos="10000">
                <a:schemeClr val="accent4"/>
              </a:gs>
              <a:gs pos="79000">
                <a:schemeClr val="accent4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A553ED2-1D0F-4A21-AC19-AD21E2B808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713487" y="3925562"/>
            <a:ext cx="144270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DF333ED-9AC6-4BF6-B310-813AD8D5D37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1613373" y="3243391"/>
            <a:ext cx="168316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209A6F68-8C0A-41BD-AC98-FC9BDC36C3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2547051" y="2635131"/>
            <a:ext cx="168316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F393371-8C00-4B19-BB4B-D34D077027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3463833" y="1989916"/>
            <a:ext cx="173124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92273FE-E1E9-4FF4-AD6F-174466E8E3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4380614" y="1344701"/>
            <a:ext cx="169918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15285D1-15E7-4E9A-8930-BC31A590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25461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FAC3D9-3CB7-44BC-8BD3-ED8D16B9C396}"/>
              </a:ext>
            </a:extLst>
          </p:cNvPr>
          <p:cNvSpPr/>
          <p:nvPr userDrawn="1"/>
        </p:nvSpPr>
        <p:spPr bwMode="invGray">
          <a:xfrm>
            <a:off x="320675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B0CDC1D-F65F-4E0F-A42A-B1115FC45140}"/>
              </a:ext>
            </a:extLst>
          </p:cNvPr>
          <p:cNvSpPr/>
          <p:nvPr userDrawn="1"/>
        </p:nvSpPr>
        <p:spPr bwMode="invGray">
          <a:xfrm>
            <a:off x="6061808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550A7E0-AA27-4593-906F-628101D0865C}"/>
              </a:ext>
            </a:extLst>
          </p:cNvPr>
          <p:cNvSpPr/>
          <p:nvPr userDrawn="1"/>
        </p:nvSpPr>
        <p:spPr bwMode="invGray">
          <a:xfrm>
            <a:off x="3191242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0675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3191241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6061808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191241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061808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39D8311-5867-4392-930D-CDDC27F9CC03}"/>
              </a:ext>
            </a:extLst>
          </p:cNvPr>
          <p:cNvSpPr/>
          <p:nvPr userDrawn="1"/>
        </p:nvSpPr>
        <p:spPr bwMode="invGray">
          <a:xfrm>
            <a:off x="320675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41A6125-46B5-4F19-95FE-773C0281ADE4}"/>
              </a:ext>
            </a:extLst>
          </p:cNvPr>
          <p:cNvSpPr/>
          <p:nvPr userDrawn="1"/>
        </p:nvSpPr>
        <p:spPr bwMode="invGray">
          <a:xfrm>
            <a:off x="6061808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1A3F742-8DE5-4547-B40F-23DB2591AE39}"/>
              </a:ext>
            </a:extLst>
          </p:cNvPr>
          <p:cNvSpPr/>
          <p:nvPr userDrawn="1"/>
        </p:nvSpPr>
        <p:spPr bwMode="invGray">
          <a:xfrm>
            <a:off x="3191242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4F73AE4-3ACA-46DF-A2F8-51C9D276C6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invGray">
          <a:xfrm>
            <a:off x="320675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C9D745B1-AB1E-4086-9CC3-3D525FF05E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3191241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33140BFA-0167-4E3B-9ACB-DF7E0D61B0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6061808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320675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3191241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6061808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911261E-61AF-4D92-9844-690D84CE7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11822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0675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3191241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6061808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191241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061808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5112B-F066-4167-AA5D-CEB0B5B9A4A3}"/>
              </a:ext>
            </a:extLst>
          </p:cNvPr>
          <p:cNvCxnSpPr/>
          <p:nvPr userDrawn="1"/>
        </p:nvCxnSpPr>
        <p:spPr bwMode="invGray">
          <a:xfrm>
            <a:off x="320675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D21243-3478-49BC-8C0E-62AF89B2F788}"/>
              </a:ext>
            </a:extLst>
          </p:cNvPr>
          <p:cNvCxnSpPr/>
          <p:nvPr userDrawn="1"/>
        </p:nvCxnSpPr>
        <p:spPr bwMode="invGray">
          <a:xfrm>
            <a:off x="3191241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C89826-6E78-4C61-BAD8-BA75866F53A0}"/>
              </a:ext>
            </a:extLst>
          </p:cNvPr>
          <p:cNvCxnSpPr/>
          <p:nvPr userDrawn="1"/>
        </p:nvCxnSpPr>
        <p:spPr bwMode="invGray">
          <a:xfrm>
            <a:off x="6061808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6DED184-E51F-4F51-9819-C7006D0F1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2377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8500-CE5F-4F59-96C2-296CFAC09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567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42F813-D13D-4898-A2BE-1B872D7D5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082386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7FEC1B-68F0-49E3-8BE9-A03AAC0A62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990599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549CB22-2806-43E4-9527-5624BCB6EC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990599" y="3028950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9F854CC-480E-4C43-A264-6534CA2A6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5421453" y="1082386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4CAF380-1CE0-47D8-BF63-BD2BE8A6E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5421453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07D1BF-42AE-4960-AA19-EA8FF7BF0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5421453" y="3028950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83F0B5-8532-42AC-9FDE-DA41889D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082386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6973D8-023E-4304-AF2C-5E14B5E74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326682" y="2055668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27ABC0-C61F-4F54-B518-CCA6BBA22B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326682" y="3028950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03094F-42FA-42F4-8825-CFEF822E27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4779179" y="1082386"/>
            <a:ext cx="355867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FBF07A3-F7C2-4BCF-827D-B6CB2A3362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4779179" y="2055668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05.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AE22612-FC9E-4469-8E99-65F225DCC9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779179" y="3028950"/>
            <a:ext cx="367088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06.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2BFD030-D687-4040-9A4F-EF0822C9B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63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4FA160-A88D-4C57-9737-BA9733A36AAD}"/>
              </a:ext>
            </a:extLst>
          </p:cNvPr>
          <p:cNvSpPr/>
          <p:nvPr userDrawn="1"/>
        </p:nvSpPr>
        <p:spPr bwMode="invGray">
          <a:xfrm>
            <a:off x="315058" y="1074738"/>
            <a:ext cx="2148840" cy="34972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endParaRPr lang="en-IN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15058" y="1074738"/>
            <a:ext cx="2146788" cy="3493008"/>
          </a:xfrm>
        </p:spPr>
        <p:txBody>
          <a:bodyPr lIns="91440" tIns="45720" rIns="91440" bIns="4572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691245" y="1074738"/>
            <a:ext cx="6113763" cy="3493008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D79253-927C-40F0-9620-A7E3A19D3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90185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074738"/>
            <a:ext cx="438912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4853355" y="1074736"/>
            <a:ext cx="3951653" cy="3493008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800">
                <a:latin typeface="+mn-lt"/>
              </a:defRPr>
            </a:lvl1pPr>
          </a:lstStyle>
          <a:p>
            <a:pPr lvl="0"/>
            <a:r>
              <a:rPr lang="en-US"/>
              <a:t>Key highlight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6E9159-96FD-496A-91A4-79CE6682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39062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490417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829904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E64FA6-F473-4A30-B276-B4630E307355}"/>
              </a:ext>
            </a:extLst>
          </p:cNvPr>
          <p:cNvCxnSpPr/>
          <p:nvPr userDrawn="1"/>
        </p:nvCxnSpPr>
        <p:spPr bwMode="invGray">
          <a:xfrm>
            <a:off x="2393098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BBC1D-6A56-4B4D-9FCC-B5FD2DA8FE0A}"/>
              </a:ext>
            </a:extLst>
          </p:cNvPr>
          <p:cNvCxnSpPr/>
          <p:nvPr userDrawn="1"/>
        </p:nvCxnSpPr>
        <p:spPr bwMode="invGray">
          <a:xfrm>
            <a:off x="4562840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C3338C-CABF-4D14-8545-BBD18F911B01}"/>
              </a:ext>
            </a:extLst>
          </p:cNvPr>
          <p:cNvCxnSpPr/>
          <p:nvPr userDrawn="1"/>
        </p:nvCxnSpPr>
        <p:spPr bwMode="invGray">
          <a:xfrm>
            <a:off x="6732583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656678E-EDE5-4D8F-A429-5F02485F11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4660159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08E5388-8710-4943-A554-9E5D6813A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9237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EF578A6-0CF5-4E17-910B-7C67E58AB278}"/>
              </a:ext>
            </a:extLst>
          </p:cNvPr>
          <p:cNvSpPr/>
          <p:nvPr userDrawn="1"/>
        </p:nvSpPr>
        <p:spPr bwMode="invGray">
          <a:xfrm>
            <a:off x="332728" y="1120458"/>
            <a:ext cx="602868" cy="602868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A69D49-88CA-4168-827B-076392BB2441}"/>
              </a:ext>
            </a:extLst>
          </p:cNvPr>
          <p:cNvSpPr/>
          <p:nvPr userDrawn="1"/>
        </p:nvSpPr>
        <p:spPr bwMode="invGray">
          <a:xfrm>
            <a:off x="332728" y="2084275"/>
            <a:ext cx="602868" cy="602868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08EED8-CF13-4BA3-9ABC-B01B8D81F6D5}"/>
              </a:ext>
            </a:extLst>
          </p:cNvPr>
          <p:cNvSpPr/>
          <p:nvPr userDrawn="1"/>
        </p:nvSpPr>
        <p:spPr bwMode="invGray">
          <a:xfrm>
            <a:off x="332728" y="3048092"/>
            <a:ext cx="602868" cy="602868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402125" y="1074738"/>
            <a:ext cx="7406640" cy="602868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1404632" y="2077447"/>
            <a:ext cx="7406640" cy="602868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1398092" y="3036173"/>
            <a:ext cx="7406640" cy="602868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80B1E3F-4EBE-460F-9AB0-4C8CFFE5BE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542966" y="1206448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701CB5E-364C-4C21-BFA4-7310E2F21E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534245" y="2170265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661BFBD-5CAA-4C36-A3D0-3A86A9BCFC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534245" y="3134083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324A84F-6142-4299-BB9C-E906CA68B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69DAC3-46CA-4027-B572-48D1E7CC6F31}"/>
              </a:ext>
            </a:extLst>
          </p:cNvPr>
          <p:cNvSpPr/>
          <p:nvPr userDrawn="1"/>
        </p:nvSpPr>
        <p:spPr bwMode="invGray">
          <a:xfrm>
            <a:off x="315283" y="4011910"/>
            <a:ext cx="602868" cy="602868"/>
          </a:xfrm>
          <a:prstGeom prst="ellipse">
            <a:avLst/>
          </a:prstGeom>
          <a:gradFill flip="none" rotWithShape="1">
            <a:gsLst>
              <a:gs pos="100000">
                <a:srgbClr val="00A39B"/>
              </a:gs>
              <a:gs pos="0">
                <a:srgbClr val="00A39B">
                  <a:alpha val="0"/>
                </a:srgb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66BD12B-D150-45C9-A07F-9AADDEC9B7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1393642" y="4011910"/>
            <a:ext cx="7406640" cy="602868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EFDEB3A-CD56-471B-8528-C74C8317BA3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531840" y="4097900"/>
            <a:ext cx="201979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773990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ECA5578-48F8-48F0-B63A-6207C42776B7}"/>
              </a:ext>
            </a:extLst>
          </p:cNvPr>
          <p:cNvSpPr/>
          <p:nvPr userDrawn="1"/>
        </p:nvSpPr>
        <p:spPr bwMode="invGray">
          <a:xfrm>
            <a:off x="332728" y="282057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7ECD16-5800-4004-A2E1-80FD33B55E31}"/>
              </a:ext>
            </a:extLst>
          </p:cNvPr>
          <p:cNvSpPr/>
          <p:nvPr userDrawn="1"/>
        </p:nvSpPr>
        <p:spPr bwMode="invGray">
          <a:xfrm>
            <a:off x="4656154" y="282057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6CDADF-D8FC-4F51-804A-F053CD8807F3}"/>
              </a:ext>
            </a:extLst>
          </p:cNvPr>
          <p:cNvSpPr/>
          <p:nvPr userDrawn="1"/>
        </p:nvSpPr>
        <p:spPr bwMode="invGray">
          <a:xfrm>
            <a:off x="4656154" y="9692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77E065-72E5-4934-9A50-2319553E0BD6}"/>
              </a:ext>
            </a:extLst>
          </p:cNvPr>
          <p:cNvSpPr/>
          <p:nvPr userDrawn="1"/>
        </p:nvSpPr>
        <p:spPr bwMode="invGray">
          <a:xfrm>
            <a:off x="332728" y="9692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349373" y="1162658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5692529" y="1162658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1349373" y="3014000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5692529" y="3014000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D219C71-7DFD-48A6-947F-3615F84EA79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704969" y="1210991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FEC8A96-BE1D-46F4-B8D3-6235345508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91343" y="3062331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D18C644-4CF1-429A-9B90-F7ED19A34A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5014769" y="1210991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7BF248C-7C12-48A0-9663-31D29549B2F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5012365" y="3062331"/>
            <a:ext cx="201979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D6A1B9-29DF-4C41-93E0-75390BB2A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48111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8B69CA36-CE59-4393-97E4-CD163469E8A7}"/>
              </a:ext>
            </a:extLst>
          </p:cNvPr>
          <p:cNvSpPr/>
          <p:nvPr userDrawn="1"/>
        </p:nvSpPr>
        <p:spPr bwMode="invGray">
          <a:xfrm>
            <a:off x="332728" y="1984877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A51914-D29A-48D3-A5EB-AB68A7A3F9D9}"/>
              </a:ext>
            </a:extLst>
          </p:cNvPr>
          <p:cNvSpPr/>
          <p:nvPr userDrawn="1"/>
        </p:nvSpPr>
        <p:spPr bwMode="invGray">
          <a:xfrm>
            <a:off x="332728" y="3792901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4D19F3C-CD6E-4A54-9827-D89932A9E806}"/>
              </a:ext>
            </a:extLst>
          </p:cNvPr>
          <p:cNvSpPr/>
          <p:nvPr userDrawn="1"/>
        </p:nvSpPr>
        <p:spPr bwMode="invGray">
          <a:xfrm>
            <a:off x="332728" y="2888889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C88163-9478-4FC6-9CAA-991EE3808E7B}"/>
              </a:ext>
            </a:extLst>
          </p:cNvPr>
          <p:cNvSpPr/>
          <p:nvPr userDrawn="1"/>
        </p:nvSpPr>
        <p:spPr bwMode="invGray">
          <a:xfrm>
            <a:off x="332728" y="1077802"/>
            <a:ext cx="779099" cy="779099"/>
          </a:xfrm>
          <a:prstGeom prst="ellipse">
            <a:avLst/>
          </a:prstGeom>
          <a:gradFill flip="none" rotWithShape="1">
            <a:gsLst>
              <a:gs pos="400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5D7A6A0-17BF-4668-B1DB-1152BB7616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37318" y="1251908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EC47592-CDD0-4868-BD9F-72EDB7CC83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23692" y="2158983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7B62DC-86F4-4502-9466-F3A722AEC6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623692" y="3062995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27B0307-EDD1-461D-87F5-849AAABA7B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621288" y="3967007"/>
            <a:ext cx="201979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1F762FAA-9C21-4066-9192-FC1DE4FEAB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266092" y="1078731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2EFFB73-47C6-4A28-BD0B-C885575AE1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1266092" y="1984074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03CF380-C024-4E2C-8056-0E78DD8C93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invGray">
          <a:xfrm>
            <a:off x="1266092" y="2889417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3462861-EF4E-4EFC-8601-5C62CE30AB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invGray">
          <a:xfrm>
            <a:off x="1266092" y="3793830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CB43FD-AE41-4AF5-9329-EE707C4A4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45711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63FB3A0-AAAC-4191-B457-22FBE9D6EC4E}"/>
              </a:ext>
            </a:extLst>
          </p:cNvPr>
          <p:cNvSpPr txBox="1"/>
          <p:nvPr userDrawn="1"/>
        </p:nvSpPr>
        <p:spPr bwMode="invGray">
          <a:xfrm>
            <a:off x="323851" y="1080468"/>
            <a:ext cx="4160520" cy="54864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</p:spPr>
        <p:txBody>
          <a:bodyPr wrap="none" lIns="0" tIns="91440" rIns="0" bIns="0" rtlCol="0" anchor="t" anchorCtr="0">
            <a:noAutofit/>
          </a:bodyPr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44FCC-2D7D-4A92-A351-05D1EECE4B58}"/>
              </a:ext>
            </a:extLst>
          </p:cNvPr>
          <p:cNvSpPr txBox="1"/>
          <p:nvPr userDrawn="1"/>
        </p:nvSpPr>
        <p:spPr bwMode="invGray">
          <a:xfrm>
            <a:off x="4644488" y="1080468"/>
            <a:ext cx="4160520" cy="54864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</p:spPr>
        <p:txBody>
          <a:bodyPr wrap="none" lIns="0" tIns="91440" rIns="0" bIns="0" rtlCol="0" anchor="t" anchorCtr="0">
            <a:noAutofit/>
          </a:bodyPr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ED1562F-7727-42AD-B83F-B500F206D1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invGray">
          <a:xfrm>
            <a:off x="4644488" y="1080468"/>
            <a:ext cx="4160520" cy="54864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AD75614-E53F-4AA5-8BD7-EF0EB52F42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3851" y="1080468"/>
            <a:ext cx="4160520" cy="54864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714501"/>
            <a:ext cx="4160520" cy="285292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4644488" y="1714501"/>
            <a:ext cx="4160520" cy="285292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D21821-4232-49C9-85ED-8DFB5AC6E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8048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2926B3-0432-465B-B08E-8EBDD7F5CD8C}"/>
              </a:ext>
            </a:extLst>
          </p:cNvPr>
          <p:cNvSpPr/>
          <p:nvPr userDrawn="1"/>
        </p:nvSpPr>
        <p:spPr bwMode="invGray">
          <a:xfrm>
            <a:off x="332728" y="1074383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01C190-F20E-4DD7-928E-DBC8A845999E}"/>
              </a:ext>
            </a:extLst>
          </p:cNvPr>
          <p:cNvSpPr/>
          <p:nvPr userDrawn="1"/>
        </p:nvSpPr>
        <p:spPr bwMode="invGray">
          <a:xfrm>
            <a:off x="4659329" y="1074738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3E71761-1385-4F8B-99E0-968B9C3EC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402129" y="1652954"/>
            <a:ext cx="3072384" cy="2919046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78D1D2F-1CF6-41FD-9735-9990D3D902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invGray">
          <a:xfrm>
            <a:off x="1402129" y="1074737"/>
            <a:ext cx="3072384" cy="507877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5C714B7-D051-4A10-9F71-625D90671E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invGray">
          <a:xfrm>
            <a:off x="5731216" y="1652954"/>
            <a:ext cx="3072384" cy="2919046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E246567-4A4A-470F-B439-18388B24BB9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invGray">
          <a:xfrm>
            <a:off x="5731216" y="1074737"/>
            <a:ext cx="3072384" cy="507877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431687D-F746-4CC0-A749-0A90B9472E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40047" y="1439250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20883FF7-9702-4473-8FF2-A940DC42E30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invGray">
          <a:xfrm>
            <a:off x="4966648" y="1439605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FDF634-59BE-4491-B392-521A7393D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06682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A39B7-A27E-460A-A6B5-9655C6FFF37E}"/>
              </a:ext>
            </a:extLst>
          </p:cNvPr>
          <p:cNvSpPr/>
          <p:nvPr userDrawn="1"/>
        </p:nvSpPr>
        <p:spPr bwMode="invGray">
          <a:xfrm>
            <a:off x="323850" y="1472667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C3F0C6-F095-4B53-B6C1-F06866F554AC}"/>
              </a:ext>
            </a:extLst>
          </p:cNvPr>
          <p:cNvSpPr/>
          <p:nvPr userDrawn="1"/>
        </p:nvSpPr>
        <p:spPr bwMode="invGray">
          <a:xfrm>
            <a:off x="323850" y="25651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82D622-AAA7-4A97-BDC5-77F70D964AD9}"/>
              </a:ext>
            </a:extLst>
          </p:cNvPr>
          <p:cNvSpPr/>
          <p:nvPr userDrawn="1"/>
        </p:nvSpPr>
        <p:spPr bwMode="invGray">
          <a:xfrm>
            <a:off x="323850" y="3657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928ED84-7A49-4862-BEAE-26655C61FF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31169" y="1837534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D86F44B-927D-45F9-B0F8-1297119144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31169" y="2930001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D4CCDE1-9A12-4E71-91A0-C086E94A12C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631169" y="4022467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FD6443-4873-4FD2-A44B-75D2F65DFE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1380392" y="1080468"/>
            <a:ext cx="3108960" cy="457200"/>
          </a:xfrm>
        </p:spPr>
        <p:txBody>
          <a:bodyPr lIns="0" tIns="0" rIns="0" bIns="0" anchor="t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6465BC5F-0FDA-4FAF-B829-BE36F8384D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377216" y="1617784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72B57244-34E1-4D4E-BC3F-DA97EE6A0C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1377216" y="2633297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A9BD519-8AC3-4B0A-A46D-CA604EED86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1377216" y="3648810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3C653F-6252-473E-B62E-C6A5150C1DFA}"/>
              </a:ext>
            </a:extLst>
          </p:cNvPr>
          <p:cNvSpPr/>
          <p:nvPr userDrawn="1"/>
        </p:nvSpPr>
        <p:spPr bwMode="invGray">
          <a:xfrm>
            <a:off x="4639506" y="1472667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D69C3EE-16E1-49C9-8B87-2E9502AEBCC8}"/>
              </a:ext>
            </a:extLst>
          </p:cNvPr>
          <p:cNvSpPr/>
          <p:nvPr userDrawn="1"/>
        </p:nvSpPr>
        <p:spPr bwMode="invGray">
          <a:xfrm>
            <a:off x="4639506" y="25651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7241A9D-9908-43FA-8421-ED87D89C5FB8}"/>
              </a:ext>
            </a:extLst>
          </p:cNvPr>
          <p:cNvSpPr/>
          <p:nvPr userDrawn="1"/>
        </p:nvSpPr>
        <p:spPr bwMode="invGray">
          <a:xfrm>
            <a:off x="4639506" y="3657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097B0B3E-3C6C-4A63-86FE-2CD17083A0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invGray">
          <a:xfrm>
            <a:off x="4946825" y="1837534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B401FB5F-38F7-49F3-9FC5-121C5D58D5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invGray">
          <a:xfrm>
            <a:off x="4946825" y="2930001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2A463556-916F-4946-B18E-76F98E8B74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invGray">
          <a:xfrm>
            <a:off x="4946825" y="4022467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550C26B-0501-4388-9887-63FDE0D22C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invGray">
          <a:xfrm>
            <a:off x="5696048" y="1080468"/>
            <a:ext cx="3108960" cy="457200"/>
          </a:xfrm>
        </p:spPr>
        <p:txBody>
          <a:bodyPr lIns="0" tIns="0" rIns="0" bIns="0" anchor="t"/>
          <a:lstStyle>
            <a:lvl1pPr marL="0" indent="0" algn="l">
              <a:buNone/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521E56C-E85D-4D25-AEEA-02E586184A7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invGray">
          <a:xfrm>
            <a:off x="5692872" y="1617784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955E9A9-80A2-4F02-B594-AADA02FE06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invGray">
          <a:xfrm>
            <a:off x="5692872" y="2633297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C1F76ED5-4BF3-46CC-A650-BC77DB1708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invGray">
          <a:xfrm>
            <a:off x="5692872" y="3648810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B518DF8-C087-48BC-837E-007AE536D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89988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s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>
            <a:extLst>
              <a:ext uri="{FF2B5EF4-FFF2-40B4-BE49-F238E27FC236}">
                <a16:creationId xmlns:a16="http://schemas.microsoft.com/office/drawing/2014/main" id="{D647EE49-82E3-4DA9-BA5D-DF952F6318D3}"/>
              </a:ext>
            </a:extLst>
          </p:cNvPr>
          <p:cNvSpPr/>
          <p:nvPr userDrawn="1"/>
        </p:nvSpPr>
        <p:spPr bwMode="invGray">
          <a:xfrm>
            <a:off x="3717528" y="1986368"/>
            <a:ext cx="1686758" cy="1686758"/>
          </a:xfrm>
          <a:prstGeom prst="diamond">
            <a:avLst/>
          </a:prstGeom>
          <a:noFill/>
          <a:ln w="19050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259ADB-D31C-4678-B56E-8C1A040D3936}"/>
              </a:ext>
            </a:extLst>
          </p:cNvPr>
          <p:cNvSpPr/>
          <p:nvPr userDrawn="1"/>
        </p:nvSpPr>
        <p:spPr bwMode="invGray">
          <a:xfrm rot="5400000">
            <a:off x="4544847" y="2807727"/>
            <a:ext cx="1068720" cy="1068720"/>
          </a:xfrm>
          <a:prstGeom prst="ellipse">
            <a:avLst/>
          </a:prstGeom>
          <a:gradFill>
            <a:gsLst>
              <a:gs pos="0">
                <a:schemeClr val="accent2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ED4925-A51C-41FB-B448-144821E0E698}"/>
              </a:ext>
            </a:extLst>
          </p:cNvPr>
          <p:cNvSpPr/>
          <p:nvPr userDrawn="1"/>
        </p:nvSpPr>
        <p:spPr bwMode="invGray">
          <a:xfrm>
            <a:off x="4540083" y="1781965"/>
            <a:ext cx="1068720" cy="1068720"/>
          </a:xfrm>
          <a:prstGeom prst="ellipse">
            <a:avLst/>
          </a:prstGeom>
          <a:gradFill>
            <a:gsLst>
              <a:gs pos="0">
                <a:schemeClr val="accent1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E02FE3-DCC2-4DAB-BB88-F5E7B81E86EF}"/>
              </a:ext>
            </a:extLst>
          </p:cNvPr>
          <p:cNvSpPr/>
          <p:nvPr userDrawn="1"/>
        </p:nvSpPr>
        <p:spPr bwMode="invGray">
          <a:xfrm rot="16200000" flipH="1">
            <a:off x="3518529" y="2802965"/>
            <a:ext cx="1068720" cy="1068720"/>
          </a:xfrm>
          <a:prstGeom prst="ellipse">
            <a:avLst/>
          </a:prstGeom>
          <a:gradFill>
            <a:gsLst>
              <a:gs pos="0">
                <a:schemeClr val="accent3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08E8DB-73F0-4E36-BB08-D76CD25BDE19}"/>
              </a:ext>
            </a:extLst>
          </p:cNvPr>
          <p:cNvSpPr/>
          <p:nvPr userDrawn="1"/>
        </p:nvSpPr>
        <p:spPr bwMode="invGray">
          <a:xfrm flipH="1">
            <a:off x="3530436" y="1789108"/>
            <a:ext cx="1068720" cy="1068720"/>
          </a:xfrm>
          <a:prstGeom prst="ellipse">
            <a:avLst/>
          </a:prstGeom>
          <a:gradFill>
            <a:gsLst>
              <a:gs pos="0">
                <a:schemeClr val="accent4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686D3A1-D555-4836-BDB4-AA547069B5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3833428" y="1953945"/>
            <a:ext cx="173124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E9DF25D-2CC5-43CE-8BB0-FF8BA97B26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3973750" y="2473366"/>
            <a:ext cx="1174314" cy="660010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04C66A7-2AC5-4BB4-AA67-9FEE4F39051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3835833" y="3256804"/>
            <a:ext cx="168315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ADA71F5-7129-400C-B0DF-AC357FF32F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5188282" y="1953945"/>
            <a:ext cx="144270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9728EC26-22D9-446A-858E-1380646BEC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5176260" y="3256804"/>
            <a:ext cx="168315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B228C6B8-C454-4F13-B085-2826A6470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441938"/>
            <a:ext cx="3017520" cy="131884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59DE835B-E0E7-4904-B71F-7A45A531F3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invGray">
          <a:xfrm>
            <a:off x="320675" y="1074738"/>
            <a:ext cx="3017520" cy="349616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FE36F5A-6540-404B-BAC3-45490143A4B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invGray">
          <a:xfrm>
            <a:off x="320675" y="3253153"/>
            <a:ext cx="3017520" cy="131884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7E674A5-D356-4589-8349-70F08635D01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invGray">
          <a:xfrm>
            <a:off x="320675" y="2885953"/>
            <a:ext cx="3017520" cy="349616"/>
          </a:xfr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C34FA53B-F531-4886-B345-0ECF29DACF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invGray">
          <a:xfrm>
            <a:off x="5787488" y="1441938"/>
            <a:ext cx="3017520" cy="1318847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94B3C364-5411-4916-A935-D899A61821A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invGray">
          <a:xfrm>
            <a:off x="5787488" y="1074738"/>
            <a:ext cx="3017520" cy="349616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704B853-92BC-4755-8429-4E8BF0F6725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invGray">
          <a:xfrm>
            <a:off x="5787488" y="3253153"/>
            <a:ext cx="3017520" cy="1318847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0F7BB3B-070D-44D0-8532-22A766ECACC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invGray">
          <a:xfrm>
            <a:off x="5787488" y="2885953"/>
            <a:ext cx="3017520" cy="349616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A764462-F6BA-41E3-994A-E5C67F215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40802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227661" y="987574"/>
            <a:ext cx="8573500" cy="358442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39E19-1AC4-4742-8B2F-2B2F1EDFE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29376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28D06-72A4-4FF4-BF9E-BC6ACDD10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A3DF9-B2F1-4F97-A972-DFA59297C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323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0A106C-7E83-4E97-8AE0-90E2885456BF}"/>
              </a:ext>
            </a:extLst>
          </p:cNvPr>
          <p:cNvCxnSpPr>
            <a:cxnSpLocks/>
          </p:cNvCxnSpPr>
          <p:nvPr userDrawn="1"/>
        </p:nvCxnSpPr>
        <p:spPr bwMode="invGray">
          <a:xfrm flipV="1">
            <a:off x="320675" y="2824162"/>
            <a:ext cx="8493125" cy="1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0A45B7-0313-483B-AE78-7E39674CD89A}"/>
              </a:ext>
            </a:extLst>
          </p:cNvPr>
          <p:cNvCxnSpPr/>
          <p:nvPr userDrawn="1"/>
        </p:nvCxnSpPr>
        <p:spPr bwMode="invGray">
          <a:xfrm>
            <a:off x="2399194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F9E84B-B0C7-4FEB-B8C8-B5137DF9BA2F}"/>
              </a:ext>
            </a:extLst>
          </p:cNvPr>
          <p:cNvCxnSpPr/>
          <p:nvPr userDrawn="1"/>
        </p:nvCxnSpPr>
        <p:spPr bwMode="invGray">
          <a:xfrm>
            <a:off x="4562840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746778-1213-402F-A56D-B7A31D93C456}"/>
              </a:ext>
            </a:extLst>
          </p:cNvPr>
          <p:cNvCxnSpPr/>
          <p:nvPr userDrawn="1"/>
        </p:nvCxnSpPr>
        <p:spPr bwMode="invGray">
          <a:xfrm>
            <a:off x="6726487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484321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4647967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320675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2484322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4647969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4D45D0F-ACD9-4F42-B26B-D669974F0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811616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EC0D2291-4990-48EB-AB3C-41113664CF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811616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DA754C-42C4-4DE7-A48C-541AAEF39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59450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3DED43-0142-4050-A466-2CBA34767972}"/>
              </a:ext>
            </a:extLst>
          </p:cNvPr>
          <p:cNvGrpSpPr/>
          <p:nvPr userDrawn="1"/>
        </p:nvGrpSpPr>
        <p:grpSpPr bwMode="invGray">
          <a:xfrm>
            <a:off x="4648200" y="699958"/>
            <a:ext cx="4007391" cy="3442714"/>
            <a:chOff x="6531873" y="1076325"/>
            <a:chExt cx="2283515" cy="196174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76AA89-46A0-4F89-9889-A7EC03C7017E}"/>
                </a:ext>
              </a:extLst>
            </p:cNvPr>
            <p:cNvSpPr/>
            <p:nvPr/>
          </p:nvSpPr>
          <p:spPr bwMode="invGray">
            <a:xfrm>
              <a:off x="7320724" y="1076325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144C66-4A5F-4742-9750-9354819ED9D7}"/>
                </a:ext>
              </a:extLst>
            </p:cNvPr>
            <p:cNvSpPr/>
            <p:nvPr/>
          </p:nvSpPr>
          <p:spPr bwMode="invGray">
            <a:xfrm>
              <a:off x="6531873" y="1543408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46807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437D3-80A3-4FDE-B55F-75100383D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04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14A9F92-D9DF-4CE5-A18E-35E04160C3DB}"/>
              </a:ext>
            </a:extLst>
          </p:cNvPr>
          <p:cNvGrpSpPr/>
          <p:nvPr userDrawn="1"/>
        </p:nvGrpSpPr>
        <p:grpSpPr bwMode="invGray">
          <a:xfrm>
            <a:off x="4800600" y="666750"/>
            <a:ext cx="3576641" cy="3615332"/>
            <a:chOff x="-2814641" y="-2652717"/>
            <a:chExt cx="3962974" cy="400584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212EB8-01E2-45D1-A076-5EC4E0E62422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814641" y="-2097727"/>
              <a:ext cx="2386583" cy="2386584"/>
            </a:xfrm>
            <a:prstGeom prst="ellipse">
              <a:avLst/>
            </a:prstGeom>
            <a:gradFill flip="none" rotWithShape="1">
              <a:gsLst>
                <a:gs pos="57000">
                  <a:srgbClr val="A375FF">
                    <a:alpha val="11000"/>
                  </a:srgbClr>
                </a:gs>
                <a:gs pos="1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4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03B5A8-41C6-40C8-914E-B7EF43319FC5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238250" y="-1592466"/>
              <a:ext cx="2386583" cy="2386584"/>
            </a:xfrm>
            <a:prstGeom prst="ellipse">
              <a:avLst/>
            </a:prstGeom>
            <a:gradFill flip="none" rotWithShape="1">
              <a:gsLst>
                <a:gs pos="61000">
                  <a:schemeClr val="accent5">
                    <a:alpha val="13000"/>
                  </a:schemeClr>
                </a:gs>
                <a:gs pos="8000">
                  <a:schemeClr val="accent5"/>
                </a:gs>
                <a:gs pos="77000">
                  <a:schemeClr val="accent5">
                    <a:alpha val="0"/>
                  </a:scheme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EB064-93E3-4EEA-8A4F-4D873C12F783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776415" y="-2652717"/>
              <a:ext cx="2386583" cy="2386584"/>
            </a:xfrm>
            <a:prstGeom prst="ellipse">
              <a:avLst/>
            </a:prstGeom>
            <a:gradFill flip="none" rotWithShape="1">
              <a:gsLst>
                <a:gs pos="68000">
                  <a:srgbClr val="039BDA">
                    <a:alpha val="13000"/>
                  </a:srgbClr>
                </a:gs>
                <a:gs pos="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BEAC7BB-7D36-461F-BC8C-942A7D0B56E7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276474" y="-1033457"/>
              <a:ext cx="2386583" cy="2386584"/>
            </a:xfrm>
            <a:prstGeom prst="ellipse">
              <a:avLst/>
            </a:prstGeom>
            <a:gradFill flip="none" rotWithShape="1">
              <a:gsLst>
                <a:gs pos="71000">
                  <a:srgbClr val="039BDA">
                    <a:alpha val="0"/>
                  </a:srgbClr>
                </a:gs>
                <a:gs pos="9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FBE6DC-205C-4668-8E23-82F76312E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0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DADC50D-91E2-4FD8-9A14-FC4AC1263DB5}"/>
              </a:ext>
            </a:extLst>
          </p:cNvPr>
          <p:cNvGrpSpPr/>
          <p:nvPr userDrawn="1"/>
        </p:nvGrpSpPr>
        <p:grpSpPr bwMode="invGray">
          <a:xfrm>
            <a:off x="4952999" y="895350"/>
            <a:ext cx="3438937" cy="3438939"/>
            <a:chOff x="-5257800" y="-4102097"/>
            <a:chExt cx="4014214" cy="40142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63C50E-9BCB-4010-8379-234C476DDF34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5257800" y="-4102097"/>
              <a:ext cx="4014214" cy="4014216"/>
            </a:xfrm>
            <a:prstGeom prst="ellipse">
              <a:avLst/>
            </a:prstGeom>
            <a:gradFill flip="none" rotWithShape="1">
              <a:gsLst>
                <a:gs pos="68000">
                  <a:srgbClr val="039BDA">
                    <a:alpha val="13000"/>
                  </a:srgbClr>
                </a:gs>
                <a:gs pos="4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4B6634-5322-4F33-A7EF-1B78850DA2B9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4194009" y="-1974515"/>
              <a:ext cx="1883663" cy="1883664"/>
            </a:xfrm>
            <a:prstGeom prst="ellipse">
              <a:avLst/>
            </a:prstGeom>
            <a:gradFill flip="none" rotWithShape="1">
              <a:gsLst>
                <a:gs pos="68000">
                  <a:schemeClr val="accent3">
                    <a:alpha val="13000"/>
                  </a:schemeClr>
                </a:gs>
                <a:gs pos="8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C3FDF-E641-4B0D-9266-CF68BC0A2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27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1F05F11-C684-4C97-850E-ACA71FED03DC}"/>
              </a:ext>
            </a:extLst>
          </p:cNvPr>
          <p:cNvGrpSpPr/>
          <p:nvPr userDrawn="1"/>
        </p:nvGrpSpPr>
        <p:grpSpPr bwMode="invGray">
          <a:xfrm>
            <a:off x="5140043" y="742950"/>
            <a:ext cx="3396321" cy="3435209"/>
            <a:chOff x="-2781243" y="-2005012"/>
            <a:chExt cx="3959798" cy="400513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D80E5F-B4A0-40FE-996D-13981286AF23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457326" y="-2000251"/>
              <a:ext cx="2624327" cy="2624328"/>
            </a:xfrm>
            <a:prstGeom prst="ellipse">
              <a:avLst/>
            </a:prstGeom>
            <a:gradFill flip="none" rotWithShape="1">
              <a:gsLst>
                <a:gs pos="58000">
                  <a:srgbClr val="039BDA">
                    <a:alpha val="23000"/>
                  </a:srgbClr>
                </a:gs>
                <a:gs pos="9000">
                  <a:schemeClr val="accent1"/>
                </a:gs>
                <a:gs pos="83000">
                  <a:schemeClr val="accent4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4E1A18-C577-4864-88F9-DB012B9BEB2F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491492" y="-669923"/>
              <a:ext cx="2670047" cy="2670048"/>
            </a:xfrm>
            <a:prstGeom prst="ellipse">
              <a:avLst/>
            </a:prstGeom>
            <a:gradFill flip="none" rotWithShape="1">
              <a:gsLst>
                <a:gs pos="60000">
                  <a:srgbClr val="A375FF">
                    <a:alpha val="17000"/>
                  </a:srgbClr>
                </a:gs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1CC741-04C9-4BD8-88D4-B7C645460B52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781243" y="-2005012"/>
              <a:ext cx="2670047" cy="2670048"/>
            </a:xfrm>
            <a:prstGeom prst="ellipse">
              <a:avLst/>
            </a:prstGeom>
            <a:gradFill flip="none" rotWithShape="1">
              <a:gsLst>
                <a:gs pos="60000">
                  <a:srgbClr val="A375FF">
                    <a:alpha val="11000"/>
                  </a:srgbClr>
                </a:gs>
                <a:gs pos="6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DF7185-7367-4349-B619-626F72A3122C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781243" y="-644520"/>
              <a:ext cx="2624327" cy="2624328"/>
            </a:xfrm>
            <a:prstGeom prst="ellipse">
              <a:avLst/>
            </a:prstGeom>
            <a:gradFill flip="none" rotWithShape="1">
              <a:gsLst>
                <a:gs pos="58000">
                  <a:schemeClr val="accent4">
                    <a:alpha val="13000"/>
                  </a:schemeClr>
                </a:gs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2A702E-D967-417E-BEB3-257C9935AFEA}"/>
                </a:ext>
              </a:extLst>
            </p:cNvPr>
            <p:cNvSpPr/>
            <p:nvPr userDrawn="1"/>
          </p:nvSpPr>
          <p:spPr bwMode="invGray">
            <a:xfrm>
              <a:off x="-1459706" y="-669132"/>
              <a:ext cx="1316831" cy="133588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50013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A1AF8-7794-4F58-AD7F-3070AFD6F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C7AAAA6-8CE5-4681-B758-7CE056D9C6BB}"/>
              </a:ext>
            </a:extLst>
          </p:cNvPr>
          <p:cNvGrpSpPr/>
          <p:nvPr userDrawn="1"/>
        </p:nvGrpSpPr>
        <p:grpSpPr bwMode="invGray">
          <a:xfrm>
            <a:off x="5477608" y="764290"/>
            <a:ext cx="2987219" cy="3281240"/>
            <a:chOff x="-4073526" y="-2951353"/>
            <a:chExt cx="3639311" cy="39975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450891-B485-4516-95C8-730D0A5940DD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4073526" y="-2951353"/>
              <a:ext cx="3639311" cy="3639312"/>
            </a:xfrm>
            <a:prstGeom prst="ellipse">
              <a:avLst/>
            </a:prstGeom>
            <a:gradFill flip="none" rotWithShape="1">
              <a:gsLst>
                <a:gs pos="58000">
                  <a:schemeClr val="accent3">
                    <a:alpha val="24000"/>
                  </a:schemeClr>
                </a:gs>
                <a:gs pos="9000">
                  <a:schemeClr val="accent3">
                    <a:alpha val="85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55C2B0-A996-4126-A27E-C127A668AF9D}"/>
                </a:ext>
              </a:extLst>
            </p:cNvPr>
            <p:cNvSpPr/>
            <p:nvPr userDrawn="1"/>
          </p:nvSpPr>
          <p:spPr bwMode="invGray">
            <a:xfrm>
              <a:off x="-2069935" y="-1023938"/>
              <a:ext cx="1630599" cy="2070101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39000">
                  <a:schemeClr val="accent1">
                    <a:alpha val="48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2C3547-D1D4-4287-8965-DF55C627FE6C}"/>
                </a:ext>
              </a:extLst>
            </p:cNvPr>
            <p:cNvSpPr/>
            <p:nvPr userDrawn="1"/>
          </p:nvSpPr>
          <p:spPr bwMode="invGray">
            <a:xfrm>
              <a:off x="-3702050" y="-47625"/>
              <a:ext cx="1630599" cy="1093788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44200">
                  <a:srgbClr val="A375FF">
                    <a:alpha val="42000"/>
                  </a:srgb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05.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FE349-F0F3-46B4-B5BD-9EE202D90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6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903268"/>
            <a:ext cx="51616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06.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ABE7CC-CFB2-4FAD-9D21-E6658EDC9828}"/>
              </a:ext>
            </a:extLst>
          </p:cNvPr>
          <p:cNvGrpSpPr/>
          <p:nvPr userDrawn="1"/>
        </p:nvGrpSpPr>
        <p:grpSpPr bwMode="invGray">
          <a:xfrm>
            <a:off x="5181600" y="722577"/>
            <a:ext cx="3273419" cy="3551249"/>
            <a:chOff x="1423648" y="-3821905"/>
            <a:chExt cx="4008014" cy="434819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98D923-5708-4B33-AD76-C12D767990F9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2505075" y="-3821905"/>
              <a:ext cx="1847087" cy="1847088"/>
            </a:xfrm>
            <a:prstGeom prst="ellipse">
              <a:avLst/>
            </a:prstGeom>
            <a:gradFill flip="none" rotWithShape="1">
              <a:gsLst>
                <a:gs pos="45000">
                  <a:srgbClr val="039BDA">
                    <a:alpha val="32000"/>
                  </a:srgbClr>
                </a:gs>
                <a:gs pos="0">
                  <a:schemeClr val="accent1"/>
                </a:gs>
                <a:gs pos="97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A51C5D-34F0-4E4D-9086-A004645C91C5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3584575" y="-3195637"/>
              <a:ext cx="1847087" cy="1847088"/>
            </a:xfrm>
            <a:prstGeom prst="ellipse">
              <a:avLst/>
            </a:prstGeom>
            <a:gradFill flip="none" rotWithShape="1">
              <a:gsLst>
                <a:gs pos="45000">
                  <a:schemeClr val="accent5">
                    <a:alpha val="39000"/>
                  </a:schemeClr>
                </a:gs>
                <a:gs pos="0">
                  <a:schemeClr val="accent5"/>
                </a:gs>
                <a:gs pos="92000">
                  <a:schemeClr val="accent5">
                    <a:alpha val="0"/>
                  </a:schemeClr>
                </a:gs>
              </a:gsLst>
              <a:lin ang="10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F1FC35-380A-438D-BAEA-131C2BF096E9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3584575" y="-19510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rgbClr val="039BDA">
                    <a:alpha val="32000"/>
                  </a:srgbClr>
                </a:gs>
                <a:gs pos="0">
                  <a:schemeClr val="accent1"/>
                </a:gs>
                <a:gs pos="85000">
                  <a:schemeClr val="accent1">
                    <a:alpha val="0"/>
                  </a:schemeClr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C9F8B7-B8BD-4B42-9CF2-CC0D4B2A0036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2505075" y="-1320800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chemeClr val="accent3">
                    <a:alpha val="23000"/>
                  </a:schemeClr>
                </a:gs>
                <a:gs pos="0">
                  <a:schemeClr val="accent3"/>
                </a:gs>
                <a:gs pos="92000">
                  <a:schemeClr val="accent3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8B7F1A-7106-4BAB-BEF2-A2E20744F170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1423648" y="-19510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rgbClr val="039BDA">
                    <a:alpha val="32000"/>
                  </a:srgbClr>
                </a:gs>
                <a:gs pos="0">
                  <a:schemeClr val="accent1"/>
                </a:gs>
                <a:gs pos="86000">
                  <a:schemeClr val="accent1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51C2E01-BEED-48DF-ABDB-1C3328D85B47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1423648" y="-31956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chemeClr val="accent3">
                    <a:alpha val="23000"/>
                  </a:schemeClr>
                </a:gs>
                <a:gs pos="0">
                  <a:schemeClr val="accent3"/>
                </a:gs>
                <a:gs pos="92000">
                  <a:schemeClr val="accent3">
                    <a:alpha val="0"/>
                  </a:schemeClr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5BFCFD3-673F-463D-8C5E-D1915CDF2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20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0C4FFE-CBEE-4906-9823-4164ADEA4911}"/>
              </a:ext>
            </a:extLst>
          </p:cNvPr>
          <p:cNvSpPr/>
          <p:nvPr userDrawn="1"/>
        </p:nvSpPr>
        <p:spPr bwMode="invGray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09801" y="1885951"/>
            <a:ext cx="4724400" cy="9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Questions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11FE1A-BC27-4FEE-8551-2AABF240E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236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6565743-BD48-4237-B250-C41593D7B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716269" y="385532"/>
            <a:ext cx="4072196" cy="4071101"/>
          </a:xfrm>
          <a:prstGeom prst="rect">
            <a:avLst/>
          </a:prstGeom>
        </p:spPr>
      </p:pic>
      <p:sp>
        <p:nvSpPr>
          <p:cNvPr id="7" name="AddNotifier#1"/>
          <p:cNvSpPr txBox="1">
            <a:spLocks noChangeArrowheads="1"/>
          </p:cNvSpPr>
          <p:nvPr userDrawn="1"/>
        </p:nvSpPr>
        <p:spPr bwMode="invGray">
          <a:xfrm>
            <a:off x="234016" y="3867150"/>
            <a:ext cx="3099734" cy="4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Atos, the Atos logo, Atos|Syntel are registered trademarks of the Atos group.</a:t>
            </a:r>
            <a:r>
              <a:rPr lang="en-NL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</a:br>
            <a:r>
              <a:rPr lang="en-US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June 2021.</a:t>
            </a:r>
            <a:r>
              <a:rPr lang="en-NL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© 2021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600" baseline="0">
              <a:solidFill>
                <a:schemeClr val="tx1"/>
              </a:solidFill>
              <a:latin typeface="Raleway Light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33833C-BE40-40EB-B9B8-B07DCCE93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invGray">
          <a:xfrm>
            <a:off x="327679" y="1657351"/>
            <a:ext cx="4114800" cy="76373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4000" b="0" baseline="0">
                <a:solidFill>
                  <a:schemeClr val="tx1"/>
                </a:solidFill>
                <a:latin typeface="Raleway SemiBold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NL"/>
              <a:t>Thank you</a:t>
            </a:r>
            <a:endParaRPr lang="nl-NL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0EC47-C4E5-4087-B956-F139EF0BE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27677" y="2540976"/>
            <a:ext cx="4114800" cy="109728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Raleway Medium" pitchFamily="2" charset="0"/>
              </a:defRPr>
            </a:lvl1pPr>
            <a:lvl2pPr marL="164592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32918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493776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080000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F1491302-6D30-4397-AB4C-678BC1B9C679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4427728" y="4803626"/>
            <a:ext cx="28854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700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Atos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C10B0F-805C-4F21-AACF-354160C70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32551" y="4525287"/>
            <a:ext cx="1189068" cy="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17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227661" y="987574"/>
            <a:ext cx="8573500" cy="358442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39E19-1AC4-4742-8B2F-2B2F1EDFE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29376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28D06-72A4-4FF4-BF9E-BC6ACDD10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4A5A4-87F8-4B71-9F6D-A04E29EB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661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4857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CB1D-5947-44F5-AE79-B722F4608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B5D53C6-A782-4970-ADF1-3F0A38B49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A06D46-0691-490A-B2C6-32B0DEDE3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29574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00" y="987574"/>
            <a:ext cx="8748000" cy="36383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lang="fr-FR" sz="1100" smtClean="0">
                <a:effectLst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497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126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2B68CA-5535-49D1-8E3F-4B53EFEE1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24400" y="386861"/>
            <a:ext cx="4072196" cy="40711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2829B-E2C5-44BC-B862-8528BA6E42E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gray">
          <a:xfrm>
            <a:off x="318776" y="1276350"/>
            <a:ext cx="4672324" cy="1704242"/>
          </a:xfrm>
        </p:spPr>
        <p:txBody>
          <a:bodyPr lIns="0" tIns="0" rIns="0" bIns="0" anchor="ctr">
            <a:noAutofit/>
          </a:bodyPr>
          <a:lstStyle>
            <a:lvl1pPr marL="0" indent="0">
              <a:spcAft>
                <a:spcPts val="100"/>
              </a:spcAft>
              <a:buNone/>
              <a:defRPr sz="3200">
                <a:latin typeface="Raleway SemiBold" pitchFamily="2" charset="0"/>
              </a:defRPr>
            </a:lvl1pPr>
            <a:lvl2pPr marL="0" indent="0">
              <a:spcAft>
                <a:spcPts val="100"/>
              </a:spcAft>
              <a:buNone/>
              <a:defRPr sz="2400">
                <a:solidFill>
                  <a:schemeClr val="accent1"/>
                </a:solidFill>
                <a:latin typeface="Raleway SemiBold" pitchFamily="2" charset="0"/>
              </a:defRPr>
            </a:lvl2pPr>
          </a:lstStyle>
          <a:p>
            <a:pPr lvl="0"/>
            <a:r>
              <a:rPr lang="en-US"/>
              <a:t>Title in </a:t>
            </a:r>
            <a:r>
              <a:rPr lang="en-US" err="1"/>
              <a:t>Raleway</a:t>
            </a:r>
            <a:br>
              <a:rPr lang="en-US"/>
            </a:br>
            <a:r>
              <a:rPr lang="en-US" err="1"/>
              <a:t>SemiBold</a:t>
            </a:r>
            <a:r>
              <a:rPr lang="en-US"/>
              <a:t> 32pt</a:t>
            </a:r>
          </a:p>
          <a:p>
            <a:pPr lvl="1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SemiBold</a:t>
            </a:r>
            <a:r>
              <a:rPr lang="en-US"/>
              <a:t> 24pt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AE34A7-F4A5-49F5-86B2-EC41ED39E6F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18776" y="3683977"/>
            <a:ext cx="3201843" cy="553998"/>
          </a:xfrm>
        </p:spPr>
        <p:txBody>
          <a:bodyPr wrap="none"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Job Title</a:t>
            </a:r>
          </a:p>
          <a:p>
            <a:pPr lvl="1"/>
            <a:r>
              <a:rPr lang="en-US"/>
              <a:t>dd/mm/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0" name="AddClassification">
            <a:extLst>
              <a:ext uri="{FF2B5EF4-FFF2-40B4-BE49-F238E27FC236}">
                <a16:creationId xmlns:a16="http://schemas.microsoft.com/office/drawing/2014/main" id="{1C5ED923-D00B-4B32-A761-EACBE27AA8F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427728" y="4802144"/>
            <a:ext cx="28854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700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Atos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F9011-CB78-4B44-9181-AD7ECBE40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32551" y="4525287"/>
            <a:ext cx="1189068" cy="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21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8500-CE5F-4F59-96C2-296CFAC09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567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42F813-D13D-4898-A2BE-1B872D7D5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082386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7FEC1B-68F0-49E3-8BE9-A03AAC0A62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0599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549CB22-2806-43E4-9527-5624BCB6EC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90599" y="3028950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9F854CC-480E-4C43-A264-6534CA2A6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1453" y="1082386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4CAF380-1CE0-47D8-BF63-BD2BE8A6E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21453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07D1BF-42AE-4960-AA19-EA8FF7BF0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21453" y="3028950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83F0B5-8532-42AC-9FDE-DA41889D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082386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6973D8-023E-4304-AF2C-5E14B5E74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6682" y="2055668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27ABC0-C61F-4F54-B518-CCA6BBA22B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26682" y="3028950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03094F-42FA-42F4-8825-CFEF822E27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79179" y="1082386"/>
            <a:ext cx="355867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FBF07A3-F7C2-4BCF-827D-B6CB2A3362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779179" y="2055668"/>
            <a:ext cx="352661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05.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AE22612-FC9E-4469-8E99-65F225DCC9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779179" y="3028950"/>
            <a:ext cx="367088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06.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C38B10-95FA-4C14-AFC5-E52B3156B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659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31233" y="987574"/>
            <a:ext cx="8573500" cy="3584426"/>
          </a:xfrm>
          <a:prstGeom prst="rect">
            <a:avLst/>
          </a:prstGeom>
        </p:spPr>
        <p:txBody>
          <a:bodyPr/>
          <a:lstStyle>
            <a:lvl4pPr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570E9-2A2F-4939-B0C0-AB1431773F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pPr lvl="0"/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8DF64B4-820E-44CB-84F9-19FBC3D52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08AA4A-9B4A-4320-BCAB-10876379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44274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5AB8-B6EC-4304-ABBB-CA0A4399A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pPr lvl="0"/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FC3B6DC-AAAC-4B11-9BD4-A2E99D2BC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FC8364-53BF-4B74-AE75-76C81357F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543619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31233" y="987574"/>
            <a:ext cx="420624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gray">
          <a:xfrm>
            <a:off x="4598493" y="987574"/>
            <a:ext cx="420624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DEE2C-DCC8-4415-9CAB-605408617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DA73-A1CA-4046-A0D5-BDDA5C2E2A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B0FD91-419A-4F73-B50A-04C622551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010900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31233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</a:t>
            </a:r>
            <a:br>
              <a:rPr lang="nl-NL"/>
            </a:br>
            <a:r>
              <a:rPr lang="nl-NL"/>
              <a:t>(Raleway Medium 14 pt)</a:t>
            </a:r>
          </a:p>
          <a:p>
            <a:pPr lvl="1"/>
            <a:r>
              <a:rPr lang="nl-NL"/>
              <a:t>Paragraph 02 </a:t>
            </a:r>
            <a:br>
              <a:rPr lang="nl-NL"/>
            </a:br>
            <a:r>
              <a:rPr lang="nl-NL"/>
              <a:t>(Raleway Light 12 pt)</a:t>
            </a:r>
          </a:p>
          <a:p>
            <a:pPr lvl="2"/>
            <a:r>
              <a:rPr lang="nl-NL"/>
              <a:t>Paragraph 03 </a:t>
            </a:r>
            <a:br>
              <a:rPr lang="nl-NL"/>
            </a:br>
            <a:r>
              <a:rPr lang="nl-NL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gray">
          <a:xfrm>
            <a:off x="3155450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</a:t>
            </a:r>
            <a:br>
              <a:rPr lang="nl-NL"/>
            </a:br>
            <a:r>
              <a:rPr lang="nl-NL"/>
              <a:t>(Raleway Medium 14 pt)</a:t>
            </a:r>
          </a:p>
          <a:p>
            <a:pPr lvl="1"/>
            <a:r>
              <a:rPr lang="nl-NL"/>
              <a:t>Paragraph 02 </a:t>
            </a:r>
            <a:br>
              <a:rPr lang="nl-NL"/>
            </a:br>
            <a:r>
              <a:rPr lang="nl-NL"/>
              <a:t>(Raleway Light 12 pt)</a:t>
            </a:r>
          </a:p>
          <a:p>
            <a:pPr lvl="2"/>
            <a:r>
              <a:rPr lang="nl-NL"/>
              <a:t>Paragraph 03 </a:t>
            </a:r>
            <a:br>
              <a:rPr lang="nl-NL"/>
            </a:br>
            <a:r>
              <a:rPr lang="nl-NL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9EAFC4-2931-4078-BD56-0615F35AC039}"/>
              </a:ext>
            </a:extLst>
          </p:cNvPr>
          <p:cNvSpPr>
            <a:spLocks noGrp="1"/>
          </p:cNvSpPr>
          <p:nvPr>
            <p:ph idx="12" hasCustomPrompt="1"/>
          </p:nvPr>
        </p:nvSpPr>
        <p:spPr bwMode="gray">
          <a:xfrm>
            <a:off x="6061533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</a:t>
            </a:r>
            <a:br>
              <a:rPr lang="nl-NL"/>
            </a:br>
            <a:r>
              <a:rPr lang="nl-NL"/>
              <a:t>(Raleway Medium 14 pt)</a:t>
            </a:r>
          </a:p>
          <a:p>
            <a:pPr lvl="1"/>
            <a:r>
              <a:rPr lang="nl-NL"/>
              <a:t>Paragraph 02 </a:t>
            </a:r>
            <a:br>
              <a:rPr lang="nl-NL"/>
            </a:br>
            <a:r>
              <a:rPr lang="nl-NL"/>
              <a:t>(Raleway Light 12 pt)</a:t>
            </a:r>
          </a:p>
          <a:p>
            <a:pPr lvl="2"/>
            <a:r>
              <a:rPr lang="nl-NL"/>
              <a:t>Paragraph 03 </a:t>
            </a:r>
            <a:br>
              <a:rPr lang="nl-NL"/>
            </a:br>
            <a:r>
              <a:rPr lang="nl-NL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33866-2876-4BF0-9DE2-747710DFD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1A60ECB-6EBC-4D73-80BF-8386A8B8CD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0A7A2B-D271-40AF-A724-A8D1D95F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0738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5E858-7277-4523-AC6A-346226C6B618}"/>
              </a:ext>
            </a:extLst>
          </p:cNvPr>
          <p:cNvGrpSpPr/>
          <p:nvPr userDrawn="1"/>
        </p:nvGrpSpPr>
        <p:grpSpPr bwMode="gray">
          <a:xfrm>
            <a:off x="4942429" y="0"/>
            <a:ext cx="4201571" cy="4400550"/>
            <a:chOff x="1271192" y="805323"/>
            <a:chExt cx="4461628" cy="467292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B2F2D73-3DD3-40BF-8096-F1D0AA2DBD43}"/>
                </a:ext>
              </a:extLst>
            </p:cNvPr>
            <p:cNvSpPr/>
            <p:nvPr userDrawn="1"/>
          </p:nvSpPr>
          <p:spPr bwMode="gray">
            <a:xfrm>
              <a:off x="1271192" y="805324"/>
              <a:ext cx="4461628" cy="4672921"/>
            </a:xfrm>
            <a:custGeom>
              <a:avLst/>
              <a:gdLst>
                <a:gd name="connsiteX0" fmla="*/ 738812 w 4461628"/>
                <a:gd name="connsiteY0" fmla="*/ 0 h 4672921"/>
                <a:gd name="connsiteX1" fmla="*/ 4461628 w 4461628"/>
                <a:gd name="connsiteY1" fmla="*/ 0 h 4672921"/>
                <a:gd name="connsiteX2" fmla="*/ 4461628 w 4461628"/>
                <a:gd name="connsiteY2" fmla="*/ 4110245 h 4672921"/>
                <a:gd name="connsiteX3" fmla="*/ 4345762 w 4461628"/>
                <a:gd name="connsiteY3" fmla="*/ 4196888 h 4672921"/>
                <a:gd name="connsiteX4" fmla="*/ 2787336 w 4461628"/>
                <a:gd name="connsiteY4" fmla="*/ 4672921 h 4672921"/>
                <a:gd name="connsiteX5" fmla="*/ 0 w 4461628"/>
                <a:gd name="connsiteY5" fmla="*/ 1885585 h 4672921"/>
                <a:gd name="connsiteX6" fmla="*/ 636492 w 4461628"/>
                <a:gd name="connsiteY6" fmla="*/ 112581 h 46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1628" h="4672921">
                  <a:moveTo>
                    <a:pt x="738812" y="0"/>
                  </a:moveTo>
                  <a:lnTo>
                    <a:pt x="4461628" y="0"/>
                  </a:lnTo>
                  <a:lnTo>
                    <a:pt x="4461628" y="4110245"/>
                  </a:lnTo>
                  <a:lnTo>
                    <a:pt x="4345762" y="4196888"/>
                  </a:lnTo>
                  <a:cubicBezTo>
                    <a:pt x="3900900" y="4497431"/>
                    <a:pt x="3364612" y="4672921"/>
                    <a:pt x="2787336" y="4672921"/>
                  </a:cubicBezTo>
                  <a:cubicBezTo>
                    <a:pt x="1247933" y="4672921"/>
                    <a:pt x="0" y="3424988"/>
                    <a:pt x="0" y="1885585"/>
                  </a:cubicBezTo>
                  <a:cubicBezTo>
                    <a:pt x="0" y="1212096"/>
                    <a:pt x="238862" y="594397"/>
                    <a:pt x="636492" y="112581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039BDA">
                    <a:alpha val="38000"/>
                  </a:srgbClr>
                </a:gs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80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64B45B-BE47-4C67-90A6-19379D104E55}"/>
                </a:ext>
              </a:extLst>
            </p:cNvPr>
            <p:cNvSpPr/>
            <p:nvPr userDrawn="1"/>
          </p:nvSpPr>
          <p:spPr bwMode="gray">
            <a:xfrm>
              <a:off x="2875525" y="805323"/>
              <a:ext cx="2857295" cy="2998788"/>
            </a:xfrm>
            <a:custGeom>
              <a:avLst/>
              <a:gdLst>
                <a:gd name="connsiteX0" fmla="*/ 43110 w 2857295"/>
                <a:gd name="connsiteY0" fmla="*/ 0 h 2998788"/>
                <a:gd name="connsiteX1" fmla="*/ 2857295 w 2857295"/>
                <a:gd name="connsiteY1" fmla="*/ 0 h 2998788"/>
                <a:gd name="connsiteX2" fmla="*/ 2857295 w 2857295"/>
                <a:gd name="connsiteY2" fmla="*/ 2977273 h 2998788"/>
                <a:gd name="connsiteX3" fmla="*/ 2802326 w 2857295"/>
                <a:gd name="connsiteY3" fmla="*/ 2985662 h 2998788"/>
                <a:gd name="connsiteX4" fmla="*/ 2542382 w 2857295"/>
                <a:gd name="connsiteY4" fmla="*/ 2998788 h 2998788"/>
                <a:gd name="connsiteX5" fmla="*/ 0 w 2857295"/>
                <a:gd name="connsiteY5" fmla="*/ 456406 h 2998788"/>
                <a:gd name="connsiteX6" fmla="*/ 13126 w 2857295"/>
                <a:gd name="connsiteY6" fmla="*/ 196462 h 299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295" h="2998788">
                  <a:moveTo>
                    <a:pt x="43110" y="0"/>
                  </a:moveTo>
                  <a:lnTo>
                    <a:pt x="2857295" y="0"/>
                  </a:lnTo>
                  <a:lnTo>
                    <a:pt x="2857295" y="2977273"/>
                  </a:lnTo>
                  <a:lnTo>
                    <a:pt x="2802326" y="2985662"/>
                  </a:lnTo>
                  <a:cubicBezTo>
                    <a:pt x="2716859" y="2994342"/>
                    <a:pt x="2630140" y="2998788"/>
                    <a:pt x="2542382" y="2998788"/>
                  </a:cubicBezTo>
                  <a:cubicBezTo>
                    <a:pt x="1138263" y="2998788"/>
                    <a:pt x="0" y="1860525"/>
                    <a:pt x="0" y="456406"/>
                  </a:cubicBezTo>
                  <a:cubicBezTo>
                    <a:pt x="0" y="368649"/>
                    <a:pt x="4447" y="281930"/>
                    <a:pt x="13126" y="196462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0DF42-863D-4864-B783-B1EC7CEE791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231233" y="987574"/>
            <a:ext cx="475488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/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Aft>
                <a:spcPts val="400"/>
              </a:spcAft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BE6B0A-11C9-4607-AEBB-04B9ED54F675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gray">
          <a:xfrm>
            <a:off x="5147133" y="987574"/>
            <a:ext cx="36576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4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400"/>
              </a:spcAft>
              <a:defRPr>
                <a:solidFill>
                  <a:schemeClr val="tx1"/>
                </a:solidFill>
              </a:defRPr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5216C-BD30-4E0C-98A7-B66CA3B49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1A3424B-3137-4162-8F0D-DFDAB92C0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4F9369-163C-4526-9FF1-A331A5BA4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7975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2044E8-B170-4670-93E7-0D73DE2C2BA1}"/>
              </a:ext>
            </a:extLst>
          </p:cNvPr>
          <p:cNvSpPr/>
          <p:nvPr userDrawn="1"/>
        </p:nvSpPr>
        <p:spPr bwMode="gray">
          <a:xfrm>
            <a:off x="2894197" y="1074738"/>
            <a:ext cx="286734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471C9D-9067-4CE4-9B0A-0516F060B6DD}"/>
              </a:ext>
            </a:extLst>
          </p:cNvPr>
          <p:cNvSpPr/>
          <p:nvPr userDrawn="1"/>
        </p:nvSpPr>
        <p:spPr bwMode="gray">
          <a:xfrm>
            <a:off x="5948046" y="1074738"/>
            <a:ext cx="286734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AC43FA-2C17-4310-975D-9F2CC8E8A130}"/>
              </a:ext>
            </a:extLst>
          </p:cNvPr>
          <p:cNvSpPr/>
          <p:nvPr userDrawn="1"/>
        </p:nvSpPr>
        <p:spPr bwMode="gray">
          <a:xfrm>
            <a:off x="323850" y="1748900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29D3CB-04E1-4254-96D2-04A5B8CB64A8}"/>
              </a:ext>
            </a:extLst>
          </p:cNvPr>
          <p:cNvSpPr/>
          <p:nvPr userDrawn="1"/>
        </p:nvSpPr>
        <p:spPr bwMode="gray">
          <a:xfrm>
            <a:off x="323850" y="2747639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3853CF-3336-48A6-A5C4-BD73780749EA}"/>
              </a:ext>
            </a:extLst>
          </p:cNvPr>
          <p:cNvSpPr/>
          <p:nvPr userDrawn="1"/>
        </p:nvSpPr>
        <p:spPr bwMode="gray">
          <a:xfrm>
            <a:off x="323850" y="3746377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65DE240-9DED-468B-8408-87FDDC1791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48900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221231-F65C-444E-86F3-11E362190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3850" y="2747639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482BD1E-38F6-47D7-BBAC-A70C8E7A2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0" y="3746377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E81642-44FE-49E3-9BF9-79C2AC852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F47391B-86BB-448B-BDAB-35ECA05C0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94197" y="1748900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FD8F45F-7B56-4332-AF85-2AE6A07C0D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4197" y="2747639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DE47660-6FF5-4273-927F-10B15F30F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894197" y="3746377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0B1C8B2-9DC8-4FF8-A533-631CF381C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948046" y="1748900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B831E6-1489-49ED-9F9D-7DAAC230B4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948046" y="2747639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3D5D76A-D62F-4F95-80F9-A22030B231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948046" y="3746377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9F96D3A1-11B2-4382-8EB9-8DA25C910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894197" y="1074738"/>
            <a:ext cx="2871216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80A609B-1E9B-43D5-9C67-882D8D8F76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948046" y="1074738"/>
            <a:ext cx="2871216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8BDC0A1-E206-43E6-8C31-961BEAD68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60171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333375" y="1824673"/>
            <a:ext cx="2075688" cy="2075688"/>
          </a:xfrm>
          <a:prstGeom prst="ellipse">
            <a:avLst/>
          </a:prstGeom>
        </p:spPr>
        <p:txBody>
          <a:bodyPr anchor="ctr"/>
          <a:lstStyle>
            <a:lvl1pPr marL="0" indent="0" algn="l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shapes, close the Slide Master and paste the gradient shapes on top of the selected image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BAC6B4-51B9-4B47-8996-D65FBF9EDB5F}"/>
              </a:ext>
            </a:extLst>
          </p:cNvPr>
          <p:cNvSpPr>
            <a:spLocks noChangeAspect="1"/>
          </p:cNvSpPr>
          <p:nvPr userDrawn="1"/>
        </p:nvSpPr>
        <p:spPr>
          <a:xfrm>
            <a:off x="338328" y="1824038"/>
            <a:ext cx="2075688" cy="2075688"/>
          </a:xfrm>
          <a:prstGeom prst="ellipse">
            <a:avLst/>
          </a:prstGeom>
          <a:gradFill>
            <a:gsLst>
              <a:gs pos="48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D67A50-8F02-4A68-A376-32DC985938EC}"/>
              </a:ext>
            </a:extLst>
          </p:cNvPr>
          <p:cNvSpPr>
            <a:spLocks noChangeAspect="1"/>
          </p:cNvSpPr>
          <p:nvPr/>
        </p:nvSpPr>
        <p:spPr bwMode="gray">
          <a:xfrm>
            <a:off x="1069009" y="1398595"/>
            <a:ext cx="2075687" cy="2075688"/>
          </a:xfrm>
          <a:prstGeom prst="ellipse">
            <a:avLst/>
          </a:prstGeom>
          <a:gradFill flip="none" rotWithShape="1">
            <a:gsLst>
              <a:gs pos="43000">
                <a:schemeClr val="accent4">
                  <a:alpha val="13000"/>
                </a:schemeClr>
              </a:gs>
              <a:gs pos="8000">
                <a:schemeClr val="accent4"/>
              </a:gs>
              <a:gs pos="71000">
                <a:schemeClr val="accent4">
                  <a:alpha val="0"/>
                </a:schemeClr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0727" y="1074738"/>
            <a:ext cx="5458968" cy="3493008"/>
          </a:xfrm>
        </p:spPr>
        <p:txBody>
          <a:bodyPr lIns="0" tIns="0" rIns="0" bIns="0" anchor="ctr"/>
          <a:lstStyle>
            <a:lvl1pPr marL="0" indent="0" algn="ct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Quote/Introduction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468FF4-883B-440C-A361-DDE3DFD3EE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2DAC0C-0041-4AFD-9731-53E900997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2421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227661" y="987574"/>
            <a:ext cx="420624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4598493" y="987574"/>
            <a:ext cx="420624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033311-3EA2-455A-ADC5-5B2A99347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927240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ra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0674" y="1074738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31BA4B-8E51-4730-9569-847C0722DA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36EF7ED-6900-4FD5-AA62-B93F5B77D3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4" y="2320050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4A2992-ECB4-49A6-8DA5-345891EC7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0674" y="3565362"/>
            <a:ext cx="5669280" cy="100584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AEC8E06-34A8-456E-9A2E-696A684F3B8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539277" y="1276379"/>
            <a:ext cx="3047999" cy="3047999"/>
          </a:xfrm>
          <a:prstGeom prst="arc">
            <a:avLst>
              <a:gd name="adj1" fmla="val 5277044"/>
              <a:gd name="adj2" fmla="val 16275839"/>
            </a:avLst>
          </a:prstGeom>
          <a:ln w="47625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6"/>
                </a:gs>
                <a:gs pos="6000">
                  <a:schemeClr val="accent6">
                    <a:lumMod val="25000"/>
                    <a:lumOff val="75000"/>
                  </a:schemeClr>
                </a:gs>
                <a:gs pos="94000">
                  <a:schemeClr val="accent6">
                    <a:lumMod val="25000"/>
                    <a:lumOff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2561D-8307-4588-B581-F9B15BE8CF1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850080" y="3660489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84000">
                <a:schemeClr val="accent1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2EA899-5726-4F3E-A809-0837BD902FD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850080" y="1089026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89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EB26C2-51F4-4065-B6A9-87F434601DA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181530" y="2392656"/>
            <a:ext cx="886968" cy="886968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9800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A5894C-C2FB-4596-8344-A3D810813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025012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95F79ED8-DE62-4265-BF98-CA8F3250F44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gray">
          <a:xfrm>
            <a:off x="320054" y="3159283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3DF603E-3B4A-4E51-8C9E-306B088CC2B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gray">
          <a:xfrm>
            <a:off x="7610829" y="3159283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079FDD0-E93A-4BF9-AE06-64395560F12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7610829" y="131024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320054" y="131314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321218-61CD-4A7C-A430-F5A1DDE9AD9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15482" y="131673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5E1044-5A44-4BFE-89AF-ACDEEA2B4BF2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15482" y="3163824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8BCB6D-0CAC-42F5-AA2A-440E5D9D92B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606257" y="3163824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3">
                  <a:alpha val="0"/>
                </a:schemeClr>
              </a:gs>
              <a:gs pos="8000">
                <a:schemeClr val="accent3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BE5BC6-9E7F-4FC5-9732-D81384AB690C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606257" y="130567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alpha val="0"/>
                </a:schemeClr>
              </a:gs>
              <a:gs pos="10000">
                <a:schemeClr val="accent2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76400" y="1083616"/>
            <a:ext cx="2838231" cy="1645920"/>
          </a:xfrm>
        </p:spPr>
        <p:txBody>
          <a:bodyPr lIns="0" tIns="0" rIns="0" bIns="0" anchor="ctr"/>
          <a:lstStyle>
            <a:lvl1pPr marL="0" indent="0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1DB8866-7A09-49FF-8B8F-A2030E18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76400" y="2926080"/>
            <a:ext cx="2838231" cy="1645920"/>
          </a:xfrm>
        </p:spPr>
        <p:txBody>
          <a:bodyPr lIns="0" tIns="0" rIns="0" bIns="0" anchor="ctr"/>
          <a:lstStyle>
            <a:lvl1pPr marL="0" indent="0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E07EB45-86F8-4B7E-B80F-413B61F06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39408" y="1083616"/>
            <a:ext cx="2838231" cy="1645920"/>
          </a:xfrm>
        </p:spPr>
        <p:txBody>
          <a:bodyPr lIns="0" tIns="0" rIns="0" bIns="0" anchor="ctr"/>
          <a:lstStyle>
            <a:lvl1pPr marL="0" indent="0" algn="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E432386-8EA5-4AD4-BF83-1A3847D5D4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39408" y="2926080"/>
            <a:ext cx="2838231" cy="1645920"/>
          </a:xfrm>
        </p:spPr>
        <p:txBody>
          <a:bodyPr lIns="0" tIns="0" rIns="0" bIns="0" anchor="ctr"/>
          <a:lstStyle>
            <a:lvl1pPr marL="0" indent="0" algn="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322B76E-A710-4C85-816A-763EBC340C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B25290-40F9-4209-9003-C63D03A2B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74999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87ECCD5F-585C-4256-9B5B-49C97CB57375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72339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B21D74B9-8621-4C24-8533-7BE723A6077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5073164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0084BE70-235A-4A84-BDB3-2A7C9EDFF3D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28651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706122" y="107473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25D430-C43C-4729-86E5-DEA9E9E60E43}"/>
              </a:ext>
            </a:extLst>
          </p:cNvPr>
          <p:cNvSpPr>
            <a:spLocks noChangeAspect="1"/>
          </p:cNvSpPr>
          <p:nvPr userDrawn="1"/>
        </p:nvSpPr>
        <p:spPr>
          <a:xfrm>
            <a:off x="704088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D6F98B-7844-403D-B366-D998D999F999}"/>
              </a:ext>
            </a:extLst>
          </p:cNvPr>
          <p:cNvSpPr>
            <a:spLocks noChangeAspect="1"/>
          </p:cNvSpPr>
          <p:nvPr userDrawn="1"/>
        </p:nvSpPr>
        <p:spPr>
          <a:xfrm>
            <a:off x="5074920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2">
                  <a:alpha val="0"/>
                </a:schemeClr>
              </a:gs>
              <a:gs pos="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68B072-953A-47FF-A114-8E7D56DE298E}"/>
              </a:ext>
            </a:extLst>
          </p:cNvPr>
          <p:cNvSpPr>
            <a:spLocks noChangeAspect="1"/>
          </p:cNvSpPr>
          <p:nvPr userDrawn="1"/>
        </p:nvSpPr>
        <p:spPr>
          <a:xfrm>
            <a:off x="7232904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232DF0-A5F7-42CE-A8B7-B50478ADC87D}"/>
              </a:ext>
            </a:extLst>
          </p:cNvPr>
          <p:cNvSpPr>
            <a:spLocks noChangeAspect="1"/>
          </p:cNvSpPr>
          <p:nvPr userDrawn="1"/>
        </p:nvSpPr>
        <p:spPr>
          <a:xfrm>
            <a:off x="2862072" y="1078992"/>
            <a:ext cx="1197864" cy="1197864"/>
          </a:xfrm>
          <a:prstGeom prst="ellipse">
            <a:avLst/>
          </a:prstGeom>
          <a:gradFill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gray">
          <a:xfrm>
            <a:off x="333252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333252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D32266-B506-4017-85D4-6D3B7BFD84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2504899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F3D9A09-E93B-484F-B386-63D774A061A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2504899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43D738-DC84-4B6E-8D85-DB400882990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4676546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69CB2B6-4B44-44E8-8312-78C8DCE900D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gray">
          <a:xfrm>
            <a:off x="4676546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6ACF818-5DC5-469C-BD9D-38C2BED2F78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gray">
          <a:xfrm>
            <a:off x="6848192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2343530-9785-4BA5-AB3D-ED1A31D4EC71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6848192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1F4DD1D-EEF5-4369-86E6-771BD1D13B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D72E1CB-4E1D-4323-8C35-68ECA39BC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193899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878B2F4C-301A-408C-8855-A7AF9EB8E00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gray">
          <a:xfrm>
            <a:off x="7227668" y="3058256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61" name="Picture Placeholder 3">
            <a:extLst>
              <a:ext uri="{FF2B5EF4-FFF2-40B4-BE49-F238E27FC236}">
                <a16:creationId xmlns:a16="http://schemas.microsoft.com/office/drawing/2014/main" id="{77537E8F-8975-4A18-9813-D10B7575127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gray">
          <a:xfrm>
            <a:off x="2884375" y="3058256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427954B6-42E4-49AC-A8CC-2B56F6B2430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gray">
          <a:xfrm>
            <a:off x="5056022" y="138771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712728" y="1387718"/>
            <a:ext cx="1197864" cy="1197864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59C02B8-89D8-479B-9609-A61307C54B5F}"/>
              </a:ext>
            </a:extLst>
          </p:cNvPr>
          <p:cNvSpPr>
            <a:spLocks noChangeAspect="1"/>
          </p:cNvSpPr>
          <p:nvPr/>
        </p:nvSpPr>
        <p:spPr bwMode="gray">
          <a:xfrm>
            <a:off x="7223096" y="305825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FCD3AC-BC13-484A-9DB6-0687ADDFA522}"/>
              </a:ext>
            </a:extLst>
          </p:cNvPr>
          <p:cNvSpPr>
            <a:spLocks noChangeAspect="1"/>
          </p:cNvSpPr>
          <p:nvPr/>
        </p:nvSpPr>
        <p:spPr bwMode="gray">
          <a:xfrm>
            <a:off x="5056632" y="1389888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alpha val="0"/>
                </a:schemeClr>
              </a:gs>
              <a:gs pos="0">
                <a:schemeClr val="accent2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0257437-5EEA-4AFD-AFBD-4160FDF4BBC1}"/>
              </a:ext>
            </a:extLst>
          </p:cNvPr>
          <p:cNvSpPr>
            <a:spLocks noChangeAspect="1"/>
          </p:cNvSpPr>
          <p:nvPr/>
        </p:nvSpPr>
        <p:spPr bwMode="gray">
          <a:xfrm>
            <a:off x="2879803" y="3058256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ACA83E-D11F-4623-9756-E043FFD2354A}"/>
              </a:ext>
            </a:extLst>
          </p:cNvPr>
          <p:cNvSpPr>
            <a:spLocks noChangeAspect="1"/>
          </p:cNvSpPr>
          <p:nvPr/>
        </p:nvSpPr>
        <p:spPr bwMode="gray">
          <a:xfrm>
            <a:off x="713232" y="1389888"/>
            <a:ext cx="1197864" cy="1197864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3252" y="2668660"/>
            <a:ext cx="1956816" cy="1901952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252" y="1074738"/>
            <a:ext cx="1956816" cy="228600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E1A69AA-BB08-47ED-8A27-3EBD2285D3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04899" y="1074738"/>
            <a:ext cx="1956816" cy="1901952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E568E458-ED09-4594-BF03-6E7B9E566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76546" y="2668660"/>
            <a:ext cx="1956816" cy="1901952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B164CC54-F8A7-4852-B819-D7C108DCD2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48192" y="1074738"/>
            <a:ext cx="1956816" cy="1901952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1E3A88E7-988D-47C0-8A7F-409F5119B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4899" y="4342012"/>
            <a:ext cx="1956816" cy="228600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FBC6CF9-7E8C-4DC5-9B67-468A5F82C0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76546" y="1074738"/>
            <a:ext cx="1956816" cy="228600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C3C7B8A-741D-49C0-B7FB-F8BF4C55FB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848192" y="4342012"/>
            <a:ext cx="1956816" cy="228600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2C8930-4036-4586-BFA3-861A9E0E2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FAFA1CE-A998-44AF-8B12-0922F9C07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71808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gray">
          <a:xfrm>
            <a:off x="6080096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gray">
          <a:xfrm>
            <a:off x="320675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gray">
          <a:xfrm>
            <a:off x="3200386" y="1074738"/>
            <a:ext cx="272491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0675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200386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80096" y="1074738"/>
            <a:ext cx="2724912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200386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4016478-8F60-49D5-810D-2850AB8FF9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80096" y="1723292"/>
            <a:ext cx="2724912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BB1B28-3BC0-47DF-AF0B-C9C6A2AAE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745702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gray">
          <a:xfrm>
            <a:off x="320675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gray">
          <a:xfrm>
            <a:off x="2472130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gray">
          <a:xfrm>
            <a:off x="4623585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gray">
          <a:xfrm>
            <a:off x="6775040" y="1074738"/>
            <a:ext cx="2029968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0675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472130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623585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75040" y="1074738"/>
            <a:ext cx="2029968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472130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623585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0E329C1-D403-47DC-9799-C5143A3083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775040" y="1723292"/>
            <a:ext cx="2029968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8789BFB-76BE-48A3-ADBF-D123AAD45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05694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gray">
          <a:xfrm>
            <a:off x="320675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0675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gray">
          <a:xfrm>
            <a:off x="3758169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gray">
          <a:xfrm>
            <a:off x="2039422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gray">
          <a:xfrm>
            <a:off x="7195664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A430DB-9AC6-4124-9F1D-3E09ED198280}"/>
              </a:ext>
            </a:extLst>
          </p:cNvPr>
          <p:cNvSpPr/>
          <p:nvPr userDrawn="1"/>
        </p:nvSpPr>
        <p:spPr bwMode="gray">
          <a:xfrm>
            <a:off x="5476916" y="1074738"/>
            <a:ext cx="1609344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039422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58169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476916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195664" y="1074738"/>
            <a:ext cx="1609344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039422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758169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55A2A1D-3F56-4503-9059-B511BC3141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476916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E545EB7-8306-4D99-9657-FBCB23C09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195664" y="1723292"/>
            <a:ext cx="1609344" cy="2851104"/>
          </a:xfrm>
        </p:spPr>
        <p:txBody>
          <a:bodyPr lIns="91440" tIns="45720" rIns="91440" bIns="45720" anchor="t"/>
          <a:lstStyle>
            <a:lvl1pPr marL="0" indent="0" algn="l"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0C0B062-FE04-48D4-AEE7-DCEDF4976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721813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126CDE0-1019-4C6A-A885-33A29BC441DE}"/>
              </a:ext>
            </a:extLst>
          </p:cNvPr>
          <p:cNvSpPr>
            <a:spLocks/>
          </p:cNvSpPr>
          <p:nvPr userDrawn="1"/>
        </p:nvSpPr>
        <p:spPr bwMode="gray">
          <a:xfrm>
            <a:off x="2423690" y="3544641"/>
            <a:ext cx="6381317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8DC1592-6D6A-44FC-BEE8-54ACFA33F527}"/>
              </a:ext>
            </a:extLst>
          </p:cNvPr>
          <p:cNvSpPr>
            <a:spLocks/>
          </p:cNvSpPr>
          <p:nvPr userDrawn="1"/>
        </p:nvSpPr>
        <p:spPr bwMode="gray">
          <a:xfrm>
            <a:off x="3329212" y="2890144"/>
            <a:ext cx="5475795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55CC8A-A8C2-4330-804C-8514561E0CC7}"/>
              </a:ext>
            </a:extLst>
          </p:cNvPr>
          <p:cNvSpPr>
            <a:spLocks/>
          </p:cNvSpPr>
          <p:nvPr userDrawn="1"/>
        </p:nvSpPr>
        <p:spPr bwMode="gray">
          <a:xfrm>
            <a:off x="4261367" y="2235647"/>
            <a:ext cx="4543640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6F0322-7273-4B4B-827B-1CFB479D1C12}"/>
              </a:ext>
            </a:extLst>
          </p:cNvPr>
          <p:cNvSpPr>
            <a:spLocks/>
          </p:cNvSpPr>
          <p:nvPr userDrawn="1"/>
        </p:nvSpPr>
        <p:spPr bwMode="gray">
          <a:xfrm>
            <a:off x="5178844" y="1581150"/>
            <a:ext cx="3626163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423690" y="3544641"/>
            <a:ext cx="6381317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29212" y="2890144"/>
            <a:ext cx="5475795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61367" y="2235647"/>
            <a:ext cx="4543640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178844" y="1581150"/>
            <a:ext cx="3626163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E24CE73-EE80-44BF-BEE2-FD200652961F}"/>
              </a:ext>
            </a:extLst>
          </p:cNvPr>
          <p:cNvSpPr>
            <a:spLocks/>
          </p:cNvSpPr>
          <p:nvPr userDrawn="1"/>
        </p:nvSpPr>
        <p:spPr bwMode="gray">
          <a:xfrm>
            <a:off x="1500412" y="4199137"/>
            <a:ext cx="7304595" cy="37286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500412" y="4199137"/>
            <a:ext cx="7304595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C0A67C-066C-49DC-8DF6-DAA330603A48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23850" y="3648456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A438331-C85F-48AF-A24C-E2C430632BA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990977" y="1067595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alpha val="30000"/>
                </a:schemeClr>
              </a:gs>
              <a:gs pos="10000">
                <a:schemeClr val="accent5"/>
              </a:gs>
              <a:gs pos="79000">
                <a:schemeClr val="accent5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ED2A66-82D5-4890-B5B8-CCEB31BA74E9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074196" y="1712810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3">
                  <a:alpha val="30000"/>
                </a:schemeClr>
              </a:gs>
              <a:gs pos="10000">
                <a:schemeClr val="accent3"/>
              </a:gs>
              <a:gs pos="79000">
                <a:schemeClr val="accent3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5863E1-0514-4EDC-A051-23EF69D0327D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2157414" y="2358025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2">
                  <a:alpha val="30000"/>
                </a:schemeClr>
              </a:gs>
              <a:gs pos="10000">
                <a:schemeClr val="accent2"/>
              </a:gs>
              <a:gs pos="79000">
                <a:schemeClr val="accent2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FF42376-58D1-4153-ADFE-E0F2635F3518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1240632" y="3003240"/>
            <a:ext cx="923544" cy="923544"/>
          </a:xfrm>
          <a:prstGeom prst="ellipse">
            <a:avLst/>
          </a:prstGeom>
          <a:gradFill flip="none" rotWithShape="1">
            <a:gsLst>
              <a:gs pos="49000">
                <a:schemeClr val="accent4">
                  <a:alpha val="30000"/>
                </a:schemeClr>
              </a:gs>
              <a:gs pos="10000">
                <a:schemeClr val="accent4"/>
              </a:gs>
              <a:gs pos="79000">
                <a:schemeClr val="accent4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A553ED2-1D0F-4A21-AC19-AD21E2B808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13487" y="3925562"/>
            <a:ext cx="144270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DF333ED-9AC6-4BF6-B310-813AD8D5D37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613373" y="3243391"/>
            <a:ext cx="168316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209A6F68-8C0A-41BD-AC98-FC9BDC36C3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2547051" y="2635131"/>
            <a:ext cx="168316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F393371-8C00-4B19-BB4B-D34D077027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463833" y="1989916"/>
            <a:ext cx="173124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92273FE-E1E9-4FF4-AD6F-174466E8E3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380614" y="1344701"/>
            <a:ext cx="169918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B783925-70C1-430D-ADB8-4E463F65F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926860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FAC3D9-3CB7-44BC-8BD3-ED8D16B9C396}"/>
              </a:ext>
            </a:extLst>
          </p:cNvPr>
          <p:cNvSpPr/>
          <p:nvPr userDrawn="1"/>
        </p:nvSpPr>
        <p:spPr bwMode="gray">
          <a:xfrm>
            <a:off x="320675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B0CDC1D-F65F-4E0F-A42A-B1115FC45140}"/>
              </a:ext>
            </a:extLst>
          </p:cNvPr>
          <p:cNvSpPr/>
          <p:nvPr userDrawn="1"/>
        </p:nvSpPr>
        <p:spPr bwMode="gray">
          <a:xfrm>
            <a:off x="6061808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550A7E0-AA27-4593-906F-628101D0865C}"/>
              </a:ext>
            </a:extLst>
          </p:cNvPr>
          <p:cNvSpPr/>
          <p:nvPr userDrawn="1"/>
        </p:nvSpPr>
        <p:spPr bwMode="gray">
          <a:xfrm>
            <a:off x="3191242" y="1074738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0675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191241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61808" y="1074738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191241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61808" y="1529863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39D8311-5867-4392-930D-CDDC27F9CC03}"/>
              </a:ext>
            </a:extLst>
          </p:cNvPr>
          <p:cNvSpPr/>
          <p:nvPr userDrawn="1"/>
        </p:nvSpPr>
        <p:spPr bwMode="gray">
          <a:xfrm>
            <a:off x="320675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41A6125-46B5-4F19-95FE-773C0281ADE4}"/>
              </a:ext>
            </a:extLst>
          </p:cNvPr>
          <p:cNvSpPr/>
          <p:nvPr userDrawn="1"/>
        </p:nvSpPr>
        <p:spPr bwMode="gray">
          <a:xfrm>
            <a:off x="6061808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1A3F742-8DE5-4547-B40F-23DB2591AE39}"/>
              </a:ext>
            </a:extLst>
          </p:cNvPr>
          <p:cNvSpPr/>
          <p:nvPr userDrawn="1"/>
        </p:nvSpPr>
        <p:spPr bwMode="gray">
          <a:xfrm>
            <a:off x="3191242" y="2863795"/>
            <a:ext cx="2743200" cy="42062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4F73AE4-3ACA-46DF-A2F8-51C9D276C6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20675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C9D745B1-AB1E-4086-9CC3-3D525FF05E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191241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33140BFA-0167-4E3B-9ACB-DF7E0D61B0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61808" y="2863795"/>
            <a:ext cx="2743200" cy="420624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20675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191241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61808" y="3310128"/>
            <a:ext cx="2743200" cy="1261872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B157FDF-68B0-460A-9BD8-8A2FDB3D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465040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0675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191241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61808" y="1074738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191241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61808" y="1600198"/>
            <a:ext cx="2743200" cy="2971800"/>
          </a:xfrm>
        </p:spPr>
        <p:txBody>
          <a:bodyPr lIns="0" tIns="0" rIns="0" bIns="0" anchor="t" anchorCtr="0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5112B-F066-4167-AA5D-CEB0B5B9A4A3}"/>
              </a:ext>
            </a:extLst>
          </p:cNvPr>
          <p:cNvCxnSpPr/>
          <p:nvPr userDrawn="1"/>
        </p:nvCxnSpPr>
        <p:spPr bwMode="gray">
          <a:xfrm>
            <a:off x="320675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D21243-3478-49BC-8C0E-62AF89B2F788}"/>
              </a:ext>
            </a:extLst>
          </p:cNvPr>
          <p:cNvCxnSpPr/>
          <p:nvPr userDrawn="1"/>
        </p:nvCxnSpPr>
        <p:spPr bwMode="gray">
          <a:xfrm>
            <a:off x="3191241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C89826-6E78-4C61-BAD8-BA75866F53A0}"/>
              </a:ext>
            </a:extLst>
          </p:cNvPr>
          <p:cNvCxnSpPr/>
          <p:nvPr userDrawn="1"/>
        </p:nvCxnSpPr>
        <p:spPr bwMode="gray">
          <a:xfrm>
            <a:off x="6061808" y="1529492"/>
            <a:ext cx="27431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3F280C-63BC-4C0A-A135-19754014C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77081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227661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</a:t>
            </a:r>
            <a:br>
              <a:rPr lang="nl-NL"/>
            </a:br>
            <a:r>
              <a:rPr lang="nl-NL"/>
              <a:t>(Raleway Medium 14 pt)</a:t>
            </a:r>
          </a:p>
          <a:p>
            <a:pPr lvl="1"/>
            <a:r>
              <a:rPr lang="nl-NL"/>
              <a:t>Paragraph 02 </a:t>
            </a:r>
            <a:br>
              <a:rPr lang="nl-NL"/>
            </a:br>
            <a:r>
              <a:rPr lang="nl-NL"/>
              <a:t>(Raleway Light 12 pt)</a:t>
            </a:r>
          </a:p>
          <a:p>
            <a:pPr lvl="2"/>
            <a:r>
              <a:rPr lang="nl-NL"/>
              <a:t>Paragraph 03 </a:t>
            </a:r>
            <a:br>
              <a:rPr lang="nl-NL"/>
            </a:br>
            <a:r>
              <a:rPr lang="nl-NL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3155450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</a:t>
            </a:r>
            <a:br>
              <a:rPr lang="nl-NL"/>
            </a:br>
            <a:r>
              <a:rPr lang="nl-NL"/>
              <a:t>(Raleway Medium 14 pt)</a:t>
            </a:r>
          </a:p>
          <a:p>
            <a:pPr lvl="1"/>
            <a:r>
              <a:rPr lang="nl-NL"/>
              <a:t>Paragraph 02 </a:t>
            </a:r>
            <a:br>
              <a:rPr lang="nl-NL"/>
            </a:br>
            <a:r>
              <a:rPr lang="nl-NL"/>
              <a:t>(Raleway Light 12 pt)</a:t>
            </a:r>
          </a:p>
          <a:p>
            <a:pPr lvl="2"/>
            <a:r>
              <a:rPr lang="nl-NL"/>
              <a:t>Paragraph 03 </a:t>
            </a:r>
            <a:br>
              <a:rPr lang="nl-NL"/>
            </a:br>
            <a:r>
              <a:rPr lang="nl-NL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9EAFC4-2931-4078-BD56-0615F35AC039}"/>
              </a:ext>
            </a:extLst>
          </p:cNvPr>
          <p:cNvSpPr>
            <a:spLocks noGrp="1"/>
          </p:cNvSpPr>
          <p:nvPr>
            <p:ph idx="12" hasCustomPrompt="1"/>
          </p:nvPr>
        </p:nvSpPr>
        <p:spPr bwMode="invGray">
          <a:xfrm>
            <a:off x="6061533" y="987574"/>
            <a:ext cx="27432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</a:t>
            </a:r>
            <a:br>
              <a:rPr lang="nl-NL"/>
            </a:br>
            <a:r>
              <a:rPr lang="nl-NL"/>
              <a:t>(Raleway Medium 14 pt)</a:t>
            </a:r>
          </a:p>
          <a:p>
            <a:pPr lvl="1"/>
            <a:r>
              <a:rPr lang="nl-NL"/>
              <a:t>Paragraph 02 </a:t>
            </a:r>
            <a:br>
              <a:rPr lang="nl-NL"/>
            </a:br>
            <a:r>
              <a:rPr lang="nl-NL"/>
              <a:t>(Raleway Light 12 pt)</a:t>
            </a:r>
          </a:p>
          <a:p>
            <a:pPr lvl="2"/>
            <a:r>
              <a:rPr lang="nl-NL"/>
              <a:t>Paragraph 03 </a:t>
            </a:r>
            <a:br>
              <a:rPr lang="nl-NL"/>
            </a:br>
            <a:r>
              <a:rPr lang="nl-NL"/>
              <a:t>(Raleway Light 11 pt)</a:t>
            </a:r>
          </a:p>
          <a:p>
            <a:pPr marL="658368" marR="0" lvl="3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6BDA-97F4-488A-9616-412A550DD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9080211-5C81-4EF6-8A99-584EB4FC6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FE7FEE-1BEE-4F28-96AB-A89EDC421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0919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4FA160-A88D-4C57-9737-BA9733A36AAD}"/>
              </a:ext>
            </a:extLst>
          </p:cNvPr>
          <p:cNvSpPr/>
          <p:nvPr userDrawn="1"/>
        </p:nvSpPr>
        <p:spPr bwMode="gray">
          <a:xfrm>
            <a:off x="315058" y="1074738"/>
            <a:ext cx="2148840" cy="34972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endParaRPr lang="en-IN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15058" y="1074738"/>
            <a:ext cx="2146788" cy="3493008"/>
          </a:xfrm>
        </p:spPr>
        <p:txBody>
          <a:bodyPr lIns="91440" tIns="45720" rIns="91440" bIns="4572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691245" y="1074738"/>
            <a:ext cx="6113763" cy="3493008"/>
          </a:xfrm>
        </p:spPr>
        <p:txBody>
          <a:bodyPr lIns="91440" tIns="45720" rIns="91440" bIns="45720" anchor="t"/>
          <a:lstStyle>
            <a:lvl1pPr marL="182880" indent="-182880" algn="l"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AC6861-FE46-4E82-8929-D9D3EFA45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8709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6FE8433-B5FB-4B9E-8DE1-B8B78B4C6F9E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995400" y="0"/>
            <a:ext cx="5148600" cy="4586514"/>
          </a:xfrm>
          <a:custGeom>
            <a:avLst/>
            <a:gdLst>
              <a:gd name="connsiteX0" fmla="*/ 226716 w 5148600"/>
              <a:gd name="connsiteY0" fmla="*/ 0 h 4586514"/>
              <a:gd name="connsiteX1" fmla="*/ 5148600 w 5148600"/>
              <a:gd name="connsiteY1" fmla="*/ 0 h 4586514"/>
              <a:gd name="connsiteX2" fmla="*/ 5148600 w 5148600"/>
              <a:gd name="connsiteY2" fmla="*/ 4081005 h 4586514"/>
              <a:gd name="connsiteX3" fmla="*/ 4987528 w 5148600"/>
              <a:gd name="connsiteY3" fmla="*/ 4178859 h 4586514"/>
              <a:gd name="connsiteX4" fmla="*/ 3377575 w 5148600"/>
              <a:gd name="connsiteY4" fmla="*/ 4586514 h 4586514"/>
              <a:gd name="connsiteX5" fmla="*/ 0 w 5148600"/>
              <a:gd name="connsiteY5" fmla="*/ 1208939 h 4586514"/>
              <a:gd name="connsiteX6" fmla="*/ 151849 w 5148600"/>
              <a:gd name="connsiteY6" fmla="*/ 204552 h 45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8600" h="4586514">
                <a:moveTo>
                  <a:pt x="226716" y="0"/>
                </a:moveTo>
                <a:lnTo>
                  <a:pt x="5148600" y="0"/>
                </a:lnTo>
                <a:lnTo>
                  <a:pt x="5148600" y="4081005"/>
                </a:lnTo>
                <a:lnTo>
                  <a:pt x="4987528" y="4178859"/>
                </a:lnTo>
                <a:cubicBezTo>
                  <a:pt x="4508948" y="4438839"/>
                  <a:pt x="3960508" y="4586514"/>
                  <a:pt x="3377575" y="4586514"/>
                </a:cubicBezTo>
                <a:cubicBezTo>
                  <a:pt x="1512192" y="4586514"/>
                  <a:pt x="0" y="3074322"/>
                  <a:pt x="0" y="1208939"/>
                </a:cubicBezTo>
                <a:cubicBezTo>
                  <a:pt x="0" y="859180"/>
                  <a:pt x="53163" y="521837"/>
                  <a:pt x="151849" y="204552"/>
                </a:cubicBezTo>
                <a:close/>
              </a:path>
            </a:pathLst>
          </a:cu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074738"/>
            <a:ext cx="438912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853355" y="1074736"/>
            <a:ext cx="3951653" cy="3493008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800">
                <a:latin typeface="+mn-lt"/>
              </a:defRPr>
            </a:lvl1pPr>
          </a:lstStyle>
          <a:p>
            <a:pPr lvl="0"/>
            <a:r>
              <a:rPr lang="en-US"/>
              <a:t>Key highlight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9EEBA3-B1D2-4FBF-A94A-D3A09FA34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3634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490417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829904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E64FA6-F473-4A30-B276-B4630E307355}"/>
              </a:ext>
            </a:extLst>
          </p:cNvPr>
          <p:cNvCxnSpPr/>
          <p:nvPr userDrawn="1"/>
        </p:nvCxnSpPr>
        <p:spPr bwMode="gray">
          <a:xfrm>
            <a:off x="2393098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BBC1D-6A56-4B4D-9FCC-B5FD2DA8FE0A}"/>
              </a:ext>
            </a:extLst>
          </p:cNvPr>
          <p:cNvCxnSpPr/>
          <p:nvPr userDrawn="1"/>
        </p:nvCxnSpPr>
        <p:spPr bwMode="gray">
          <a:xfrm>
            <a:off x="4562840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C3338C-CABF-4D14-8545-BBD18F911B01}"/>
              </a:ext>
            </a:extLst>
          </p:cNvPr>
          <p:cNvCxnSpPr/>
          <p:nvPr userDrawn="1"/>
        </p:nvCxnSpPr>
        <p:spPr bwMode="gray">
          <a:xfrm>
            <a:off x="6732583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656678E-EDE5-4D8F-A429-5F02485F11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660159" y="1074738"/>
            <a:ext cx="1975104" cy="349300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5F5C83-7AFF-464D-8B3A-6AD4300D3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357195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EF578A6-0CF5-4E17-910B-7C67E58AB278}"/>
              </a:ext>
            </a:extLst>
          </p:cNvPr>
          <p:cNvSpPr/>
          <p:nvPr userDrawn="1"/>
        </p:nvSpPr>
        <p:spPr bwMode="gray">
          <a:xfrm>
            <a:off x="332728" y="1120458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A69D49-88CA-4168-827B-076392BB2441}"/>
              </a:ext>
            </a:extLst>
          </p:cNvPr>
          <p:cNvSpPr/>
          <p:nvPr userDrawn="1"/>
        </p:nvSpPr>
        <p:spPr bwMode="gray">
          <a:xfrm>
            <a:off x="332728" y="2363529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08EED8-CF13-4BA3-9ABC-B01B8D81F6D5}"/>
              </a:ext>
            </a:extLst>
          </p:cNvPr>
          <p:cNvSpPr/>
          <p:nvPr userDrawn="1"/>
        </p:nvSpPr>
        <p:spPr bwMode="gray">
          <a:xfrm>
            <a:off x="332728" y="3606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02125" y="1074738"/>
            <a:ext cx="7406640" cy="1005840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402125" y="2317809"/>
            <a:ext cx="7406640" cy="1005840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402125" y="3560880"/>
            <a:ext cx="7406640" cy="1005840"/>
          </a:xfrm>
        </p:spPr>
        <p:txBody>
          <a:bodyPr lIns="0" tIns="0" rIns="0" bIns="0" anchor="ctr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80B1E3F-4EBE-460F-9AB0-4C8CFFE5BE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704969" y="1362215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701CB5E-364C-4C21-BFA4-7310E2F21E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91343" y="2605286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661BFBD-5CAA-4C36-A3D0-3A86A9BCFC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91343" y="3848357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5F18486-3F75-4A98-9FDA-AA515077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810576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ECA5578-48F8-48F0-B63A-6207C42776B7}"/>
              </a:ext>
            </a:extLst>
          </p:cNvPr>
          <p:cNvSpPr/>
          <p:nvPr userDrawn="1"/>
        </p:nvSpPr>
        <p:spPr bwMode="gray">
          <a:xfrm>
            <a:off x="332728" y="282057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7ECD16-5800-4004-A2E1-80FD33B55E31}"/>
              </a:ext>
            </a:extLst>
          </p:cNvPr>
          <p:cNvSpPr/>
          <p:nvPr userDrawn="1"/>
        </p:nvSpPr>
        <p:spPr bwMode="gray">
          <a:xfrm>
            <a:off x="4656154" y="282057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6CDADF-D8FC-4F51-804A-F053CD8807F3}"/>
              </a:ext>
            </a:extLst>
          </p:cNvPr>
          <p:cNvSpPr/>
          <p:nvPr userDrawn="1"/>
        </p:nvSpPr>
        <p:spPr bwMode="gray">
          <a:xfrm>
            <a:off x="4656154" y="9692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77E065-72E5-4934-9A50-2319553E0BD6}"/>
              </a:ext>
            </a:extLst>
          </p:cNvPr>
          <p:cNvSpPr/>
          <p:nvPr userDrawn="1"/>
        </p:nvSpPr>
        <p:spPr bwMode="gray">
          <a:xfrm>
            <a:off x="332728" y="9692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49373" y="1162658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5692529" y="1162658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349373" y="3014000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692529" y="3014000"/>
            <a:ext cx="3108960" cy="155448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D219C71-7DFD-48A6-947F-3615F84EA79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704969" y="1210991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FEC8A96-BE1D-46F4-B8D3-6235345508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91343" y="3062331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D18C644-4CF1-429A-9B90-F7ED19A34A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14769" y="1210991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7BF248C-7C12-48A0-9663-31D29549B2F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5012365" y="3062331"/>
            <a:ext cx="201979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75A49CE-54D0-4F52-A6BE-BA065D59A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447685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8B69CA36-CE59-4393-97E4-CD163469E8A7}"/>
              </a:ext>
            </a:extLst>
          </p:cNvPr>
          <p:cNvSpPr/>
          <p:nvPr userDrawn="1"/>
        </p:nvSpPr>
        <p:spPr bwMode="gray">
          <a:xfrm>
            <a:off x="332728" y="1984877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A51914-D29A-48D3-A5EB-AB68A7A3F9D9}"/>
              </a:ext>
            </a:extLst>
          </p:cNvPr>
          <p:cNvSpPr/>
          <p:nvPr userDrawn="1"/>
        </p:nvSpPr>
        <p:spPr bwMode="gray">
          <a:xfrm>
            <a:off x="332728" y="3792901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4D19F3C-CD6E-4A54-9827-D89932A9E806}"/>
              </a:ext>
            </a:extLst>
          </p:cNvPr>
          <p:cNvSpPr/>
          <p:nvPr userDrawn="1"/>
        </p:nvSpPr>
        <p:spPr bwMode="gray">
          <a:xfrm>
            <a:off x="332728" y="2888889"/>
            <a:ext cx="779099" cy="7790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C88163-9478-4FC6-9CAA-991EE3808E7B}"/>
              </a:ext>
            </a:extLst>
          </p:cNvPr>
          <p:cNvSpPr/>
          <p:nvPr userDrawn="1"/>
        </p:nvSpPr>
        <p:spPr bwMode="gray">
          <a:xfrm>
            <a:off x="332728" y="1077802"/>
            <a:ext cx="779099" cy="779099"/>
          </a:xfrm>
          <a:prstGeom prst="ellipse">
            <a:avLst/>
          </a:prstGeom>
          <a:gradFill flip="none" rotWithShape="1">
            <a:gsLst>
              <a:gs pos="400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5D7A6A0-17BF-4668-B1DB-1152BB7616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37318" y="1251908"/>
            <a:ext cx="169918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EC47592-CDD0-4868-BD9F-72EDB7CC83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23692" y="2158983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7B62DC-86F4-4502-9466-F3A722AEC6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23692" y="3062995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27B0307-EDD1-461D-87F5-849AAABA7B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621288" y="3967007"/>
            <a:ext cx="201979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1F762FAA-9C21-4066-9192-FC1DE4FEAB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66092" y="1078731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2EFFB73-47C6-4A28-BD0B-C885575AE1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266092" y="1984074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03CF380-C024-4E2C-8056-0E78DD8C93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266092" y="2889417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3462861-EF4E-4EFC-8601-5C62CE30AB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266092" y="3793830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9C6B76-6153-40AE-A9DB-7E4510D2B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65113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63FB3A0-AAAC-4191-B457-22FBE9D6EC4E}"/>
              </a:ext>
            </a:extLst>
          </p:cNvPr>
          <p:cNvSpPr txBox="1"/>
          <p:nvPr userDrawn="1"/>
        </p:nvSpPr>
        <p:spPr bwMode="gray">
          <a:xfrm>
            <a:off x="323851" y="1080468"/>
            <a:ext cx="4160520" cy="54864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</p:spPr>
        <p:txBody>
          <a:bodyPr wrap="none" lIns="0" tIns="91440" rIns="0" bIns="0" rtlCol="0" anchor="t" anchorCtr="0">
            <a:noAutofit/>
          </a:bodyPr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44FCC-2D7D-4A92-A351-05D1EECE4B58}"/>
              </a:ext>
            </a:extLst>
          </p:cNvPr>
          <p:cNvSpPr txBox="1"/>
          <p:nvPr userDrawn="1"/>
        </p:nvSpPr>
        <p:spPr bwMode="gray">
          <a:xfrm>
            <a:off x="4644488" y="1080468"/>
            <a:ext cx="4160520" cy="54864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</p:spPr>
        <p:txBody>
          <a:bodyPr wrap="none" lIns="0" tIns="91440" rIns="0" bIns="0" rtlCol="0" anchor="t" anchorCtr="0">
            <a:noAutofit/>
          </a:bodyPr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ED1562F-7727-42AD-B83F-B500F206D1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644488" y="1080468"/>
            <a:ext cx="4160520" cy="54864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AD75614-E53F-4AA5-8BD7-EF0EB52F42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23851" y="1080468"/>
            <a:ext cx="4160520" cy="54864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714501"/>
            <a:ext cx="4160520" cy="285292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644488" y="1714501"/>
            <a:ext cx="4160520" cy="2852928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04526C-3D0D-43F2-A4E3-F96845527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582177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2926B3-0432-465B-B08E-8EBDD7F5CD8C}"/>
              </a:ext>
            </a:extLst>
          </p:cNvPr>
          <p:cNvSpPr/>
          <p:nvPr userDrawn="1"/>
        </p:nvSpPr>
        <p:spPr bwMode="gray">
          <a:xfrm>
            <a:off x="332728" y="1074383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01C190-F20E-4DD7-928E-DBC8A845999E}"/>
              </a:ext>
            </a:extLst>
          </p:cNvPr>
          <p:cNvSpPr/>
          <p:nvPr userDrawn="1"/>
        </p:nvSpPr>
        <p:spPr bwMode="gray">
          <a:xfrm>
            <a:off x="4659329" y="1074738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3E71761-1385-4F8B-99E0-968B9C3EC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02129" y="1652954"/>
            <a:ext cx="3072384" cy="2919046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78D1D2F-1CF6-41FD-9735-9990D3D902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1402129" y="1074737"/>
            <a:ext cx="3072384" cy="507877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5C714B7-D051-4A10-9F71-625D90671E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5731216" y="1652954"/>
            <a:ext cx="3072384" cy="2919046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E246567-4A4A-470F-B439-18388B24BB9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5731216" y="1074737"/>
            <a:ext cx="3072384" cy="507877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431687D-F746-4CC0-A749-0A90B9472E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40047" y="1439250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20883FF7-9702-4473-8FF2-A940DC42E30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4966648" y="1439605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F8796A-5250-4A28-8332-AB5EE1388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648780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A39B7-A27E-460A-A6B5-9655C6FFF37E}"/>
              </a:ext>
            </a:extLst>
          </p:cNvPr>
          <p:cNvSpPr/>
          <p:nvPr userDrawn="1"/>
        </p:nvSpPr>
        <p:spPr bwMode="gray">
          <a:xfrm>
            <a:off x="323850" y="1472667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C3F0C6-F095-4B53-B6C1-F06866F554AC}"/>
              </a:ext>
            </a:extLst>
          </p:cNvPr>
          <p:cNvSpPr/>
          <p:nvPr userDrawn="1"/>
        </p:nvSpPr>
        <p:spPr bwMode="gray">
          <a:xfrm>
            <a:off x="323850" y="25651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82D622-AAA7-4A97-BDC5-77F70D964AD9}"/>
              </a:ext>
            </a:extLst>
          </p:cNvPr>
          <p:cNvSpPr/>
          <p:nvPr userDrawn="1"/>
        </p:nvSpPr>
        <p:spPr bwMode="gray">
          <a:xfrm>
            <a:off x="323850" y="3657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928ED84-7A49-4862-BEAE-26655C61FF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31169" y="1837534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D86F44B-927D-45F9-B0F8-1297119144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1169" y="2930001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D4CCDE1-9A12-4E71-91A0-C086E94A12C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31169" y="4022467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FD6443-4873-4FD2-A44B-75D2F65DFE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380392" y="1080468"/>
            <a:ext cx="3108960" cy="457200"/>
          </a:xfrm>
        </p:spPr>
        <p:txBody>
          <a:bodyPr lIns="0" tIns="0" rIns="0" bIns="0" anchor="t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6465BC5F-0FDA-4FAF-B829-BE36F8384D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7216" y="1617784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72B57244-34E1-4D4E-BC3F-DA97EE6A0C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377216" y="2633297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A9BD519-8AC3-4B0A-A46D-CA604EED86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377216" y="3648810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3C653F-6252-473E-B62E-C6A5150C1DFA}"/>
              </a:ext>
            </a:extLst>
          </p:cNvPr>
          <p:cNvSpPr/>
          <p:nvPr userDrawn="1"/>
        </p:nvSpPr>
        <p:spPr bwMode="gray">
          <a:xfrm>
            <a:off x="4639506" y="1472667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D69C3EE-16E1-49C9-8B87-2E9502AEBCC8}"/>
              </a:ext>
            </a:extLst>
          </p:cNvPr>
          <p:cNvSpPr/>
          <p:nvPr userDrawn="1"/>
        </p:nvSpPr>
        <p:spPr bwMode="gray">
          <a:xfrm>
            <a:off x="4639506" y="2565134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7241A9D-9908-43FA-8421-ED87D89C5FB8}"/>
              </a:ext>
            </a:extLst>
          </p:cNvPr>
          <p:cNvSpPr/>
          <p:nvPr userDrawn="1"/>
        </p:nvSpPr>
        <p:spPr bwMode="gray">
          <a:xfrm>
            <a:off x="4639506" y="3657600"/>
            <a:ext cx="914400" cy="9144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097B0B3E-3C6C-4A63-86FE-2CD17083A0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4946825" y="1837534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B401FB5F-38F7-49F3-9FC5-121C5D58D5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946825" y="2930001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2A463556-916F-4946-B18E-76F98E8B74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946825" y="4022467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550C26B-0501-4388-9887-63FDE0D22C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5696048" y="1080468"/>
            <a:ext cx="3108960" cy="457200"/>
          </a:xfrm>
        </p:spPr>
        <p:txBody>
          <a:bodyPr lIns="0" tIns="0" rIns="0" bIns="0" anchor="t"/>
          <a:lstStyle>
            <a:lvl1pPr marL="0" indent="0" algn="l">
              <a:buNone/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521E56C-E85D-4D25-AEEA-02E586184A7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5692872" y="1617784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955E9A9-80A2-4F02-B594-AADA02FE06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5692872" y="2633297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C1F76ED5-4BF3-46CC-A650-BC77DB1708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692872" y="3648810"/>
            <a:ext cx="3108960" cy="914400"/>
          </a:xfrm>
        </p:spPr>
        <p:txBody>
          <a:bodyPr lIns="0" tIns="0" rIns="0" bIns="0" anchor="t"/>
          <a:lstStyle>
            <a:lvl1pPr marL="182880" indent="-182880" algn="l">
              <a:buFont typeface="Arial" panose="020B0604020202020204" pitchFamily="34" charset="0"/>
              <a:buChar char="•"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DBDE245-3E15-4583-A7E6-67B4499C9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058953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s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>
            <a:extLst>
              <a:ext uri="{FF2B5EF4-FFF2-40B4-BE49-F238E27FC236}">
                <a16:creationId xmlns:a16="http://schemas.microsoft.com/office/drawing/2014/main" id="{D647EE49-82E3-4DA9-BA5D-DF952F6318D3}"/>
              </a:ext>
            </a:extLst>
          </p:cNvPr>
          <p:cNvSpPr/>
          <p:nvPr userDrawn="1"/>
        </p:nvSpPr>
        <p:spPr bwMode="gray">
          <a:xfrm>
            <a:off x="3717528" y="1986368"/>
            <a:ext cx="1686758" cy="1686758"/>
          </a:xfrm>
          <a:prstGeom prst="diamond">
            <a:avLst/>
          </a:prstGeom>
          <a:noFill/>
          <a:ln w="19050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259ADB-D31C-4678-B56E-8C1A040D3936}"/>
              </a:ext>
            </a:extLst>
          </p:cNvPr>
          <p:cNvSpPr/>
          <p:nvPr userDrawn="1"/>
        </p:nvSpPr>
        <p:spPr bwMode="gray">
          <a:xfrm rot="5400000">
            <a:off x="4544847" y="2807727"/>
            <a:ext cx="1068720" cy="1068720"/>
          </a:xfrm>
          <a:prstGeom prst="ellipse">
            <a:avLst/>
          </a:prstGeom>
          <a:gradFill>
            <a:gsLst>
              <a:gs pos="0">
                <a:schemeClr val="accent2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ED4925-A51C-41FB-B448-144821E0E698}"/>
              </a:ext>
            </a:extLst>
          </p:cNvPr>
          <p:cNvSpPr/>
          <p:nvPr userDrawn="1"/>
        </p:nvSpPr>
        <p:spPr bwMode="gray">
          <a:xfrm>
            <a:off x="4540083" y="1781965"/>
            <a:ext cx="1068720" cy="1068720"/>
          </a:xfrm>
          <a:prstGeom prst="ellipse">
            <a:avLst/>
          </a:prstGeom>
          <a:gradFill>
            <a:gsLst>
              <a:gs pos="0">
                <a:schemeClr val="accent1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E02FE3-DCC2-4DAB-BB88-F5E7B81E86EF}"/>
              </a:ext>
            </a:extLst>
          </p:cNvPr>
          <p:cNvSpPr/>
          <p:nvPr userDrawn="1"/>
        </p:nvSpPr>
        <p:spPr bwMode="gray">
          <a:xfrm rot="16200000" flipH="1">
            <a:off x="3518529" y="2802965"/>
            <a:ext cx="1068720" cy="1068720"/>
          </a:xfrm>
          <a:prstGeom prst="ellipse">
            <a:avLst/>
          </a:prstGeom>
          <a:gradFill>
            <a:gsLst>
              <a:gs pos="0">
                <a:schemeClr val="accent3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08E8DB-73F0-4E36-BB08-D76CD25BDE19}"/>
              </a:ext>
            </a:extLst>
          </p:cNvPr>
          <p:cNvSpPr/>
          <p:nvPr userDrawn="1"/>
        </p:nvSpPr>
        <p:spPr bwMode="gray">
          <a:xfrm flipH="1">
            <a:off x="3530436" y="1789108"/>
            <a:ext cx="1068720" cy="1068720"/>
          </a:xfrm>
          <a:prstGeom prst="ellipse">
            <a:avLst/>
          </a:prstGeom>
          <a:gradFill>
            <a:gsLst>
              <a:gs pos="0">
                <a:schemeClr val="accent4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686D3A1-D555-4836-BDB4-AA547069B5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833428" y="1953945"/>
            <a:ext cx="173124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E9DF25D-2CC5-43CE-8BB0-FF8BA97B26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973750" y="2473366"/>
            <a:ext cx="1174314" cy="660010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04C66A7-2AC5-4BB4-AA67-9FEE4F39051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835833" y="3256804"/>
            <a:ext cx="168315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ADA71F5-7129-400C-B0DF-AC357FF32F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5188282" y="1953945"/>
            <a:ext cx="144270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9728EC26-22D9-446A-858E-1380646BEC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176260" y="3256804"/>
            <a:ext cx="168315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B228C6B8-C454-4F13-B085-2826A6470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441938"/>
            <a:ext cx="3017520" cy="131884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59DE835B-E0E7-4904-B71F-7A45A531F3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320675" y="1074738"/>
            <a:ext cx="3017520" cy="349616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FE36F5A-6540-404B-BAC3-45490143A4B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320675" y="3253153"/>
            <a:ext cx="3017520" cy="131884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7E674A5-D356-4589-8349-70F08635D01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320675" y="2885953"/>
            <a:ext cx="3017520" cy="349616"/>
          </a:xfr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4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C34FA53B-F531-4886-B345-0ECF29DACF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5787488" y="1441938"/>
            <a:ext cx="3017520" cy="1318847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94B3C364-5411-4916-A935-D899A61821A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787488" y="1074738"/>
            <a:ext cx="3017520" cy="349616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704B853-92BC-4755-8429-4E8BF0F6725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5787488" y="3253153"/>
            <a:ext cx="3017520" cy="1318847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0F7BB3B-070D-44D0-8532-22A766ECACC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5787488" y="2885953"/>
            <a:ext cx="3017520" cy="349616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26CA611-2B16-496C-8262-43FA6CF6F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4542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8771D00-4996-4944-B9F3-7D4A39BE5721}"/>
              </a:ext>
            </a:extLst>
          </p:cNvPr>
          <p:cNvSpPr/>
          <p:nvPr userDrawn="1"/>
        </p:nvSpPr>
        <p:spPr bwMode="invGray">
          <a:xfrm>
            <a:off x="6453249" y="0"/>
            <a:ext cx="2690751" cy="2823997"/>
          </a:xfrm>
          <a:custGeom>
            <a:avLst/>
            <a:gdLst>
              <a:gd name="connsiteX0" fmla="*/ 43110 w 2857295"/>
              <a:gd name="connsiteY0" fmla="*/ 0 h 2998788"/>
              <a:gd name="connsiteX1" fmla="*/ 2857295 w 2857295"/>
              <a:gd name="connsiteY1" fmla="*/ 0 h 2998788"/>
              <a:gd name="connsiteX2" fmla="*/ 2857295 w 2857295"/>
              <a:gd name="connsiteY2" fmla="*/ 2977273 h 2998788"/>
              <a:gd name="connsiteX3" fmla="*/ 2802326 w 2857295"/>
              <a:gd name="connsiteY3" fmla="*/ 2985662 h 2998788"/>
              <a:gd name="connsiteX4" fmla="*/ 2542382 w 2857295"/>
              <a:gd name="connsiteY4" fmla="*/ 2998788 h 2998788"/>
              <a:gd name="connsiteX5" fmla="*/ 0 w 2857295"/>
              <a:gd name="connsiteY5" fmla="*/ 456406 h 2998788"/>
              <a:gd name="connsiteX6" fmla="*/ 13126 w 2857295"/>
              <a:gd name="connsiteY6" fmla="*/ 196462 h 299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295" h="2998788">
                <a:moveTo>
                  <a:pt x="43110" y="0"/>
                </a:moveTo>
                <a:lnTo>
                  <a:pt x="2857295" y="0"/>
                </a:lnTo>
                <a:lnTo>
                  <a:pt x="2857295" y="2977273"/>
                </a:lnTo>
                <a:lnTo>
                  <a:pt x="2802326" y="2985662"/>
                </a:lnTo>
                <a:cubicBezTo>
                  <a:pt x="2716859" y="2994342"/>
                  <a:pt x="2630140" y="2998788"/>
                  <a:pt x="2542382" y="2998788"/>
                </a:cubicBezTo>
                <a:cubicBezTo>
                  <a:pt x="1138263" y="2998788"/>
                  <a:pt x="0" y="1860525"/>
                  <a:pt x="0" y="456406"/>
                </a:cubicBezTo>
                <a:cubicBezTo>
                  <a:pt x="0" y="368649"/>
                  <a:pt x="4447" y="281930"/>
                  <a:pt x="13126" y="196462"/>
                </a:cubicBezTo>
                <a:close/>
              </a:path>
            </a:pathLst>
          </a:custGeom>
          <a:solidFill>
            <a:schemeClr val="accent2">
              <a:alpha val="22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0DF42-863D-4864-B783-B1EC7CEE7910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 bwMode="invGray">
          <a:xfrm>
            <a:off x="227661" y="987574"/>
            <a:ext cx="475488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BE6B0A-11C9-4607-AEBB-04B9ED54F675}"/>
              </a:ext>
            </a:extLst>
          </p:cNvPr>
          <p:cNvSpPr>
            <a:spLocks noGrp="1"/>
          </p:cNvSpPr>
          <p:nvPr userDrawn="1">
            <p:ph idx="11" hasCustomPrompt="1"/>
          </p:nvPr>
        </p:nvSpPr>
        <p:spPr bwMode="invGray">
          <a:xfrm>
            <a:off x="5147133" y="987574"/>
            <a:ext cx="3657600" cy="3584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658368" marR="0" indent="-1645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E81642-44FE-49E3-9BF9-79C2AC852D3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DF81FD7-7CC4-402D-B289-5F932599A2F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041928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0A106C-7E83-4E97-8AE0-90E2885456BF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320675" y="2824162"/>
            <a:ext cx="8493125" cy="1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0A45B7-0313-483B-AE78-7E39674CD89A}"/>
              </a:ext>
            </a:extLst>
          </p:cNvPr>
          <p:cNvCxnSpPr/>
          <p:nvPr userDrawn="1"/>
        </p:nvCxnSpPr>
        <p:spPr bwMode="gray">
          <a:xfrm>
            <a:off x="2399194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F9E84B-B0C7-4FEB-B8C8-B5137DF9BA2F}"/>
              </a:ext>
            </a:extLst>
          </p:cNvPr>
          <p:cNvCxnSpPr/>
          <p:nvPr userDrawn="1"/>
        </p:nvCxnSpPr>
        <p:spPr bwMode="gray">
          <a:xfrm>
            <a:off x="4562840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746778-1213-402F-A56D-B7A31D93C456}"/>
              </a:ext>
            </a:extLst>
          </p:cNvPr>
          <p:cNvCxnSpPr/>
          <p:nvPr userDrawn="1"/>
        </p:nvCxnSpPr>
        <p:spPr bwMode="gray">
          <a:xfrm>
            <a:off x="6726487" y="1076325"/>
            <a:ext cx="0" cy="3495675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675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484321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647967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20675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2484322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4647969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4D45D0F-ACD9-4F42-B26B-D669974F0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811616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EC0D2291-4990-48EB-AB3C-41113664CF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811616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9EEAF6A-C2C4-4E6A-B7A0-447D94458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791042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46807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5FAF1-F041-48CD-A27E-2318C80FEE14}"/>
              </a:ext>
            </a:extLst>
          </p:cNvPr>
          <p:cNvGrpSpPr/>
          <p:nvPr userDrawn="1"/>
        </p:nvGrpSpPr>
        <p:grpSpPr bwMode="gray">
          <a:xfrm>
            <a:off x="4648200" y="699958"/>
            <a:ext cx="4007391" cy="3442714"/>
            <a:chOff x="6531873" y="1076325"/>
            <a:chExt cx="2283515" cy="19617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FB59F3-B6F9-4201-8EBA-C5BFF3AC8E64}"/>
                </a:ext>
              </a:extLst>
            </p:cNvPr>
            <p:cNvSpPr/>
            <p:nvPr/>
          </p:nvSpPr>
          <p:spPr bwMode="gray">
            <a:xfrm>
              <a:off x="7320724" y="1076325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B0092C-A810-4877-ACCC-9DACCDF6D711}"/>
                </a:ext>
              </a:extLst>
            </p:cNvPr>
            <p:cNvSpPr/>
            <p:nvPr/>
          </p:nvSpPr>
          <p:spPr bwMode="gray">
            <a:xfrm>
              <a:off x="6531873" y="1543408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BC279C8-0AC1-4152-A13A-BB32EFA76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0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4A2CECD-DF9C-46E7-8FF7-E521FE00101A}"/>
              </a:ext>
            </a:extLst>
          </p:cNvPr>
          <p:cNvGrpSpPr/>
          <p:nvPr userDrawn="1"/>
        </p:nvGrpSpPr>
        <p:grpSpPr bwMode="gray">
          <a:xfrm>
            <a:off x="4800600" y="666750"/>
            <a:ext cx="3576641" cy="3615332"/>
            <a:chOff x="-2814641" y="-2652717"/>
            <a:chExt cx="3962974" cy="400584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2EBD42-E9BF-4D4B-A66A-6892393E54B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2814641" y="-2097727"/>
              <a:ext cx="2386583" cy="2386584"/>
            </a:xfrm>
            <a:prstGeom prst="ellipse">
              <a:avLst/>
            </a:prstGeom>
            <a:gradFill flip="none" rotWithShape="1">
              <a:gsLst>
                <a:gs pos="57000">
                  <a:srgbClr val="A375FF">
                    <a:alpha val="11000"/>
                  </a:srgbClr>
                </a:gs>
                <a:gs pos="1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4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1EC3E41-A8A2-4AC0-A47A-58D117B31C1E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1238250" y="-1592466"/>
              <a:ext cx="2386583" cy="2386584"/>
            </a:xfrm>
            <a:prstGeom prst="ellipse">
              <a:avLst/>
            </a:prstGeom>
            <a:gradFill flip="none" rotWithShape="1">
              <a:gsLst>
                <a:gs pos="61000">
                  <a:schemeClr val="accent5">
                    <a:alpha val="13000"/>
                  </a:schemeClr>
                </a:gs>
                <a:gs pos="8000">
                  <a:schemeClr val="accent5"/>
                </a:gs>
                <a:gs pos="77000">
                  <a:schemeClr val="accent5">
                    <a:alpha val="0"/>
                  </a:scheme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8237F5-8C88-4492-B905-87F177AB52C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1776415" y="-2652717"/>
              <a:ext cx="2386583" cy="2386584"/>
            </a:xfrm>
            <a:prstGeom prst="ellipse">
              <a:avLst/>
            </a:prstGeom>
            <a:gradFill flip="none" rotWithShape="1">
              <a:gsLst>
                <a:gs pos="68000">
                  <a:srgbClr val="039BDA">
                    <a:alpha val="13000"/>
                  </a:srgbClr>
                </a:gs>
                <a:gs pos="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8C512B5-5971-4523-AF98-6872DBD353D9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2276474" y="-1033457"/>
              <a:ext cx="2386583" cy="2386584"/>
            </a:xfrm>
            <a:prstGeom prst="ellipse">
              <a:avLst/>
            </a:prstGeom>
            <a:gradFill flip="none" rotWithShape="1">
              <a:gsLst>
                <a:gs pos="71000">
                  <a:srgbClr val="039BDA">
                    <a:alpha val="0"/>
                  </a:srgbClr>
                </a:gs>
                <a:gs pos="9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5E7684-D9BD-4C8B-9620-A988694B3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583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7A0416-BB17-4178-BEED-71440C5FC2EB}"/>
              </a:ext>
            </a:extLst>
          </p:cNvPr>
          <p:cNvGrpSpPr/>
          <p:nvPr userDrawn="1"/>
        </p:nvGrpSpPr>
        <p:grpSpPr bwMode="gray">
          <a:xfrm>
            <a:off x="4952999" y="895350"/>
            <a:ext cx="3438937" cy="3438939"/>
            <a:chOff x="-5257800" y="-4102097"/>
            <a:chExt cx="4014214" cy="401421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133F32E-7489-4D85-9DB1-AA02EE2F777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5257800" y="-4102097"/>
              <a:ext cx="4014214" cy="4014216"/>
            </a:xfrm>
            <a:prstGeom prst="ellipse">
              <a:avLst/>
            </a:prstGeom>
            <a:gradFill flip="none" rotWithShape="1">
              <a:gsLst>
                <a:gs pos="68000">
                  <a:srgbClr val="039BDA">
                    <a:alpha val="13000"/>
                  </a:srgbClr>
                </a:gs>
                <a:gs pos="4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AD42C8-CC64-4745-A488-6851251CFCF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4194009" y="-1974515"/>
              <a:ext cx="1883663" cy="1883664"/>
            </a:xfrm>
            <a:prstGeom prst="ellipse">
              <a:avLst/>
            </a:prstGeom>
            <a:gradFill flip="none" rotWithShape="1">
              <a:gsLst>
                <a:gs pos="68000">
                  <a:schemeClr val="accent3">
                    <a:alpha val="13000"/>
                  </a:schemeClr>
                </a:gs>
                <a:gs pos="8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6C8FEE2-1F1E-48D5-968B-BBCE8BD010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38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50013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17BC2-54E8-44A9-AA9B-4A2B73AF7764}"/>
              </a:ext>
            </a:extLst>
          </p:cNvPr>
          <p:cNvGrpSpPr/>
          <p:nvPr userDrawn="1"/>
        </p:nvGrpSpPr>
        <p:grpSpPr bwMode="gray">
          <a:xfrm>
            <a:off x="5140043" y="742950"/>
            <a:ext cx="3396321" cy="3435209"/>
            <a:chOff x="-2781243" y="-2005012"/>
            <a:chExt cx="3959798" cy="400513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30AD142-7098-461B-85A9-A1E16D31100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1457326" y="-2000251"/>
              <a:ext cx="2624327" cy="2624328"/>
            </a:xfrm>
            <a:prstGeom prst="ellipse">
              <a:avLst/>
            </a:prstGeom>
            <a:gradFill flip="none" rotWithShape="1">
              <a:gsLst>
                <a:gs pos="58000">
                  <a:srgbClr val="039BDA">
                    <a:alpha val="23000"/>
                  </a:srgbClr>
                </a:gs>
                <a:gs pos="9000">
                  <a:schemeClr val="accent1"/>
                </a:gs>
                <a:gs pos="83000">
                  <a:schemeClr val="accent4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FD5B55E-4588-4C08-A905-27C2B55E54F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1491492" y="-669923"/>
              <a:ext cx="2670047" cy="2670048"/>
            </a:xfrm>
            <a:prstGeom prst="ellipse">
              <a:avLst/>
            </a:prstGeom>
            <a:gradFill flip="none" rotWithShape="1">
              <a:gsLst>
                <a:gs pos="60000">
                  <a:srgbClr val="A375FF">
                    <a:alpha val="17000"/>
                  </a:srgbClr>
                </a:gs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638349-1DC9-4614-A504-CDD562A384A2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2781243" y="-2005012"/>
              <a:ext cx="2670047" cy="2670048"/>
            </a:xfrm>
            <a:prstGeom prst="ellipse">
              <a:avLst/>
            </a:prstGeom>
            <a:gradFill flip="none" rotWithShape="1">
              <a:gsLst>
                <a:gs pos="60000">
                  <a:srgbClr val="A375FF">
                    <a:alpha val="11000"/>
                  </a:srgbClr>
                </a:gs>
                <a:gs pos="6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32AE39D-6D82-4EF2-ABB6-EAC0DDA405BA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2781243" y="-644520"/>
              <a:ext cx="2624327" cy="2624328"/>
            </a:xfrm>
            <a:prstGeom prst="ellipse">
              <a:avLst/>
            </a:prstGeom>
            <a:gradFill flip="none" rotWithShape="1">
              <a:gsLst>
                <a:gs pos="58000">
                  <a:schemeClr val="accent4">
                    <a:alpha val="13000"/>
                  </a:schemeClr>
                </a:gs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B704B7-94AA-4610-A074-E217163FEFBE}"/>
                </a:ext>
              </a:extLst>
            </p:cNvPr>
            <p:cNvSpPr/>
            <p:nvPr userDrawn="1"/>
          </p:nvSpPr>
          <p:spPr bwMode="gray">
            <a:xfrm>
              <a:off x="-1459706" y="-669132"/>
              <a:ext cx="1316831" cy="133588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BEECB-602B-4773-97C9-1401B9D84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22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495328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05.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0C9F1E-DE8F-4F19-980C-CEDA0F6A5E10}"/>
              </a:ext>
            </a:extLst>
          </p:cNvPr>
          <p:cNvGrpSpPr/>
          <p:nvPr userDrawn="1"/>
        </p:nvGrpSpPr>
        <p:grpSpPr bwMode="gray">
          <a:xfrm>
            <a:off x="5477608" y="764290"/>
            <a:ext cx="2987219" cy="3281240"/>
            <a:chOff x="-4073526" y="-2951353"/>
            <a:chExt cx="3639311" cy="39975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30C868-ECB0-45C6-9882-DA9EB1E444A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-4073526" y="-2951353"/>
              <a:ext cx="3639311" cy="3639312"/>
            </a:xfrm>
            <a:prstGeom prst="ellipse">
              <a:avLst/>
            </a:prstGeom>
            <a:gradFill flip="none" rotWithShape="1">
              <a:gsLst>
                <a:gs pos="58000">
                  <a:schemeClr val="accent3">
                    <a:alpha val="24000"/>
                  </a:schemeClr>
                </a:gs>
                <a:gs pos="9000">
                  <a:schemeClr val="accent3">
                    <a:alpha val="85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4CF372-22D1-4229-B419-BF1E425D6447}"/>
                </a:ext>
              </a:extLst>
            </p:cNvPr>
            <p:cNvSpPr/>
            <p:nvPr userDrawn="1"/>
          </p:nvSpPr>
          <p:spPr bwMode="gray">
            <a:xfrm>
              <a:off x="-2069935" y="-1023938"/>
              <a:ext cx="1630599" cy="2070101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39000">
                  <a:schemeClr val="accent1">
                    <a:alpha val="48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BFB3B5-A5DD-47E5-B1C4-A55BE95D9BB2}"/>
                </a:ext>
              </a:extLst>
            </p:cNvPr>
            <p:cNvSpPr/>
            <p:nvPr userDrawn="1"/>
          </p:nvSpPr>
          <p:spPr bwMode="gray">
            <a:xfrm>
              <a:off x="-3702050" y="-47625"/>
              <a:ext cx="1630599" cy="1093788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44200">
                  <a:srgbClr val="A375FF">
                    <a:alpha val="42000"/>
                  </a:srgb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D143F05-7946-40E0-B5B1-887E01A3B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15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90599" y="1903268"/>
            <a:ext cx="3721101" cy="1075906"/>
          </a:xfrm>
        </p:spPr>
        <p:txBody>
          <a:bodyPr lIns="0" tIns="0" rIns="0" bIns="0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6682" y="1903268"/>
            <a:ext cx="51616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06.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CDA7BC-E91B-47AC-82B0-95CCC7AF36A2}"/>
              </a:ext>
            </a:extLst>
          </p:cNvPr>
          <p:cNvGrpSpPr/>
          <p:nvPr userDrawn="1"/>
        </p:nvGrpSpPr>
        <p:grpSpPr bwMode="gray">
          <a:xfrm>
            <a:off x="5181600" y="722577"/>
            <a:ext cx="3273419" cy="3551249"/>
            <a:chOff x="1423648" y="-3821905"/>
            <a:chExt cx="4008014" cy="434819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A32B86-52B9-4EEF-98F8-2BE59347938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505075" y="-3821905"/>
              <a:ext cx="1847087" cy="1847088"/>
            </a:xfrm>
            <a:prstGeom prst="ellipse">
              <a:avLst/>
            </a:prstGeom>
            <a:gradFill flip="none" rotWithShape="1">
              <a:gsLst>
                <a:gs pos="45000">
                  <a:srgbClr val="039BDA">
                    <a:alpha val="32000"/>
                  </a:srgbClr>
                </a:gs>
                <a:gs pos="0">
                  <a:schemeClr val="accent1"/>
                </a:gs>
                <a:gs pos="92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E7FA8B-B146-4238-AC39-F199850FB0A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584575" y="-3195637"/>
              <a:ext cx="1847087" cy="1847088"/>
            </a:xfrm>
            <a:prstGeom prst="ellipse">
              <a:avLst/>
            </a:prstGeom>
            <a:gradFill flip="none" rotWithShape="1">
              <a:gsLst>
                <a:gs pos="45000">
                  <a:schemeClr val="accent5">
                    <a:alpha val="39000"/>
                  </a:schemeClr>
                </a:gs>
                <a:gs pos="0">
                  <a:schemeClr val="accent5"/>
                </a:gs>
                <a:gs pos="92000">
                  <a:schemeClr val="accent5">
                    <a:alpha val="0"/>
                  </a:schemeClr>
                </a:gs>
              </a:gsLst>
              <a:lin ang="10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599D2D1-62F5-491D-9347-B31E3AA1CA2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3584575" y="-19510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rgbClr val="039BDA">
                    <a:alpha val="32000"/>
                  </a:srgbClr>
                </a:gs>
                <a:gs pos="0">
                  <a:schemeClr val="accent1"/>
                </a:gs>
                <a:gs pos="92000">
                  <a:schemeClr val="accent1">
                    <a:alpha val="0"/>
                  </a:schemeClr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4B9C3A-2679-43C8-993F-D3452B8FAE8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2505075" y="-1320800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chemeClr val="accent3">
                    <a:alpha val="23000"/>
                  </a:schemeClr>
                </a:gs>
                <a:gs pos="0">
                  <a:schemeClr val="accent3"/>
                </a:gs>
                <a:gs pos="92000">
                  <a:schemeClr val="accent3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337773-2949-4E4C-ACB7-A18ABF111BE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423648" y="-19510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rgbClr val="039BDA">
                    <a:alpha val="32000"/>
                  </a:srgbClr>
                </a:gs>
                <a:gs pos="0">
                  <a:schemeClr val="accent1"/>
                </a:gs>
                <a:gs pos="92000">
                  <a:schemeClr val="accent1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4961035-5969-4795-B572-023EA7F86EF2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1423648" y="-31956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chemeClr val="accent3">
                    <a:alpha val="23000"/>
                  </a:schemeClr>
                </a:gs>
                <a:gs pos="0">
                  <a:schemeClr val="accent3"/>
                </a:gs>
                <a:gs pos="92000">
                  <a:schemeClr val="accent3">
                    <a:alpha val="0"/>
                  </a:schemeClr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24DF48-8C4E-4840-A606-AB37B0E49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22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0C4FFE-CBEE-4906-9823-4164ADEA4911}"/>
              </a:ext>
            </a:extLst>
          </p:cNvPr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4700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9801" y="1885951"/>
            <a:ext cx="4724400" cy="9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Questions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40CA33-215E-439C-823C-7B54B1016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2094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8CF4D193-5FED-4C74-B2F8-EF074AA2C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24400" y="386861"/>
            <a:ext cx="4072196" cy="4071101"/>
          </a:xfrm>
          <a:prstGeom prst="rect">
            <a:avLst/>
          </a:prstGeom>
        </p:spPr>
      </p:pic>
      <p:sp>
        <p:nvSpPr>
          <p:cNvPr id="7" name="AddNotifier#1"/>
          <p:cNvSpPr txBox="1">
            <a:spLocks noChangeArrowheads="1"/>
          </p:cNvSpPr>
          <p:nvPr userDrawn="1"/>
        </p:nvSpPr>
        <p:spPr bwMode="gray">
          <a:xfrm>
            <a:off x="234016" y="3867150"/>
            <a:ext cx="3055284" cy="4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Atos, the Atos logo, </a:t>
            </a:r>
            <a:r>
              <a:rPr lang="en-US" sz="6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Atos|Syntel</a:t>
            </a:r>
            <a:r>
              <a:rPr lang="en-US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are registered trademarks of the Atos group.  </a:t>
            </a:r>
            <a:br>
              <a:rPr lang="en-US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</a:br>
            <a:r>
              <a:rPr lang="en-US" sz="6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June 2021. © 2021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B184E1-4C6D-46A1-95DB-5392215EAC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27679" y="1657351"/>
            <a:ext cx="4114800" cy="76373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4000" b="0" baseline="0">
                <a:solidFill>
                  <a:schemeClr val="tx1"/>
                </a:solidFill>
                <a:latin typeface="Raleway SemiBold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NL"/>
              <a:t>Thank you</a:t>
            </a:r>
            <a:endParaRPr lang="nl-NL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F96E0D4-918A-4FAB-9997-756286E3C9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27677" y="2540976"/>
            <a:ext cx="4114800" cy="109728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Raleway Medium" pitchFamily="2" charset="0"/>
              </a:defRPr>
            </a:lvl1pPr>
            <a:lvl2pPr marL="164592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32918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493776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080000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4CA3B924-5A8F-4360-80E0-7160E140903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427728" y="4802144"/>
            <a:ext cx="28854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700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Atos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D00D2A-AC24-465C-A5DE-2D256C657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32551" y="4525287"/>
            <a:ext cx="1189068" cy="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8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E81642-44FE-49E3-9BF9-79C2AC852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AC43FA-2C17-4310-975D-9F2CC8E8A130}"/>
              </a:ext>
            </a:extLst>
          </p:cNvPr>
          <p:cNvSpPr/>
          <p:nvPr userDrawn="1"/>
        </p:nvSpPr>
        <p:spPr bwMode="invGray">
          <a:xfrm>
            <a:off x="323850" y="1748900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29D3CB-04E1-4254-96D2-04A5B8CB64A8}"/>
              </a:ext>
            </a:extLst>
          </p:cNvPr>
          <p:cNvSpPr/>
          <p:nvPr userDrawn="1"/>
        </p:nvSpPr>
        <p:spPr bwMode="invGray">
          <a:xfrm>
            <a:off x="323850" y="2747639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3853CF-3336-48A6-A5C4-BD73780749EA}"/>
              </a:ext>
            </a:extLst>
          </p:cNvPr>
          <p:cNvSpPr/>
          <p:nvPr userDrawn="1"/>
        </p:nvSpPr>
        <p:spPr bwMode="invGray">
          <a:xfrm>
            <a:off x="323850" y="3746377"/>
            <a:ext cx="2383839" cy="825623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2044E8-B170-4670-93E7-0D73DE2C2BA1}"/>
              </a:ext>
            </a:extLst>
          </p:cNvPr>
          <p:cNvSpPr/>
          <p:nvPr userDrawn="1"/>
        </p:nvSpPr>
        <p:spPr bwMode="invGray">
          <a:xfrm>
            <a:off x="2894197" y="1074738"/>
            <a:ext cx="286734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471C9D-9067-4CE4-9B0A-0516F060B6DD}"/>
              </a:ext>
            </a:extLst>
          </p:cNvPr>
          <p:cNvSpPr/>
          <p:nvPr userDrawn="1"/>
        </p:nvSpPr>
        <p:spPr bwMode="invGray">
          <a:xfrm>
            <a:off x="5948046" y="1074738"/>
            <a:ext cx="2867342" cy="540998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F47391B-86BB-448B-BDAB-35ECA05C0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2894197" y="1748900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65DE240-9DED-468B-8408-87FDDC1791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323850" y="1748900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221231-F65C-444E-86F3-11E362190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323850" y="2747639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482BD1E-38F6-47D7-BBAC-A70C8E7A2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3850" y="3746377"/>
            <a:ext cx="2386584" cy="822960"/>
          </a:xfrm>
        </p:spPr>
        <p:txBody>
          <a:bodyPr lIns="91440" tIns="91440" rIns="91440" bIns="45720" anchor="t"/>
          <a:lstStyle>
            <a:lvl1pPr marL="0" indent="0" algn="l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FD8F45F-7B56-4332-AF85-2AE6A07C0D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2894197" y="2747639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DE47660-6FF5-4273-927F-10B15F30F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2894197" y="3746377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0B1C8B2-9DC8-4FF8-A533-631CF381C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5948046" y="1748900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B831E6-1489-49ED-9F9D-7DAAC230B4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5948046" y="2747639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3D5D76A-D62F-4F95-80F9-A22030B231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5948046" y="3746377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9F96D3A1-11B2-4382-8EB9-8DA25C910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894197" y="1074738"/>
            <a:ext cx="2871216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80A609B-1E9B-43D5-9C67-882D8D8F76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5948046" y="1074738"/>
            <a:ext cx="2871216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5DCD88A-CCBC-47B5-9C45-03C589FF2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6076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1" y="123478"/>
            <a:ext cx="8577072" cy="73152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350727" y="1074738"/>
            <a:ext cx="5458968" cy="3493008"/>
          </a:xfrm>
        </p:spPr>
        <p:txBody>
          <a:bodyPr lIns="0" tIns="0" rIns="0" bIns="0" anchor="ctr"/>
          <a:lstStyle>
            <a:lvl1pPr marL="0" indent="0" algn="ct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Quote/Introduction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31BA4B-8E51-4730-9569-847C0722DA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0" y="417457"/>
            <a:ext cx="8577072" cy="435397"/>
          </a:xfrm>
        </p:spPr>
        <p:txBody>
          <a:bodyPr/>
          <a:lstStyle>
            <a:lvl1pPr marL="0" indent="0">
              <a:buNone/>
              <a:defRPr sz="1600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EE2FE1-CA5D-4C83-9803-ECD239801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6003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227661" y="1074738"/>
            <a:ext cx="8577072" cy="349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invGray">
          <a:xfrm>
            <a:off x="227661" y="123478"/>
            <a:ext cx="8577072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8170069" y="4695644"/>
            <a:ext cx="647704" cy="21222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7774D2-FD2E-4756-8A60-568D81BC3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295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23" r:id="rId8"/>
    <p:sldLayoutId id="2147483718" r:id="rId9"/>
    <p:sldLayoutId id="2147483724" r:id="rId10"/>
    <p:sldLayoutId id="2147483708" r:id="rId11"/>
    <p:sldLayoutId id="2147483713" r:id="rId12"/>
    <p:sldLayoutId id="214748371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761" r:id="rId39"/>
    <p:sldLayoutId id="2147483762" r:id="rId4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chemeClr val="tx1"/>
          </a:solidFill>
          <a:latin typeface="Raleway SemiBold" pitchFamily="2" charset="0"/>
          <a:ea typeface="Verdana" pitchFamily="34" charset="0"/>
          <a:cs typeface="Raleway SemiBold" pitchFamily="2" charset="0"/>
        </a:defRPr>
      </a:lvl1pPr>
    </p:titleStyle>
    <p:bodyStyle>
      <a:lvl1pPr marL="164592" indent="-164592" algn="l" defTabSz="914400" rtl="0" eaLnBrk="1" latinLnBrk="0" hangingPunct="1">
        <a:spcBef>
          <a:spcPts val="0"/>
        </a:spcBef>
        <a:spcAft>
          <a:spcPts val="40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Raleway Medium" pitchFamily="2" charset="0"/>
          <a:ea typeface="Verdana" pitchFamily="34" charset="0"/>
          <a:cs typeface="Verdana" pitchFamily="34" charset="0"/>
        </a:defRPr>
      </a:lvl1pPr>
      <a:lvl2pPr marL="329184" indent="-164592" algn="l" defTabSz="914400" rtl="0" eaLnBrk="1" latinLnBrk="0" hangingPunct="1">
        <a:spcBef>
          <a:spcPts val="0"/>
        </a:spcBef>
        <a:spcAft>
          <a:spcPts val="400"/>
        </a:spcAft>
        <a:buClr>
          <a:srgbClr val="FFFFFF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Raleway Light" pitchFamily="2" charset="0"/>
          <a:ea typeface="Verdana" pitchFamily="34" charset="0"/>
          <a:cs typeface="Verdana" pitchFamily="34" charset="0"/>
        </a:defRPr>
      </a:lvl2pPr>
      <a:lvl3pPr marL="493776" indent="-164592" algn="l" defTabSz="914400" rtl="0" eaLnBrk="1" latinLnBrk="0" hangingPunct="1">
        <a:spcBef>
          <a:spcPts val="0"/>
        </a:spcBef>
        <a:spcAft>
          <a:spcPts val="400"/>
        </a:spcAft>
        <a:buClr>
          <a:srgbClr val="FFFFFF"/>
        </a:buClr>
        <a:buFont typeface="Arial" pitchFamily="34" charset="0"/>
        <a:buChar char="•"/>
        <a:defRPr sz="1100" kern="1200">
          <a:solidFill>
            <a:schemeClr val="tx1"/>
          </a:solidFill>
          <a:latin typeface="Raleway Light" pitchFamily="2" charset="0"/>
          <a:ea typeface="Verdana" pitchFamily="34" charset="0"/>
          <a:cs typeface="Verdana" pitchFamily="34" charset="0"/>
        </a:defRPr>
      </a:lvl3pPr>
      <a:lvl4pPr marL="658368" indent="-164592" algn="l" defTabSz="914400" rtl="0" eaLnBrk="1" latinLnBrk="0" hangingPunct="1">
        <a:spcBef>
          <a:spcPts val="0"/>
        </a:spcBef>
        <a:spcAft>
          <a:spcPts val="400"/>
        </a:spcAft>
        <a:buClr>
          <a:srgbClr val="FFFFFF"/>
        </a:buClr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7">
          <p15:clr>
            <a:srgbClr val="F26B43"/>
          </p15:clr>
        </p15:guide>
        <p15:guide id="2" pos="5552">
          <p15:clr>
            <a:srgbClr val="F26B43"/>
          </p15:clr>
        </p15:guide>
        <p15:guide id="3" orient="horz" pos="2880">
          <p15:clr>
            <a:srgbClr val="F26B43"/>
          </p15:clr>
        </p15:guide>
        <p15:guide id="4" pos="2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27661" y="1074738"/>
            <a:ext cx="8577072" cy="349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gray">
          <a:xfrm>
            <a:off x="227661" y="123478"/>
            <a:ext cx="8577072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70069" y="4695644"/>
            <a:ext cx="647704" cy="21222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330F47-B54D-4405-8C6A-07EFA02BF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31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59" r:id="rId3"/>
    <p:sldLayoutId id="2147483660" r:id="rId4"/>
    <p:sldLayoutId id="2147483663" r:id="rId5"/>
    <p:sldLayoutId id="2147483664" r:id="rId6"/>
    <p:sldLayoutId id="2147483665" r:id="rId7"/>
    <p:sldLayoutId id="2147483742" r:id="rId8"/>
    <p:sldLayoutId id="2147483719" r:id="rId9"/>
    <p:sldLayoutId id="2147483743" r:id="rId10"/>
    <p:sldLayoutId id="2147483720" r:id="rId11"/>
    <p:sldLayoutId id="2147483721" r:id="rId12"/>
    <p:sldLayoutId id="2147483722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666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61" r:id="rId3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chemeClr val="tx1"/>
          </a:solidFill>
          <a:latin typeface="Raleway SemiBold" pitchFamily="2" charset="0"/>
          <a:ea typeface="Verdana" pitchFamily="34" charset="0"/>
          <a:cs typeface="Raleway SemiBold" pitchFamily="2" charset="0"/>
        </a:defRPr>
      </a:lvl1pPr>
    </p:titleStyle>
    <p:bodyStyle>
      <a:lvl1pPr marL="164592" indent="-164592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Raleway Medium" pitchFamily="2" charset="0"/>
          <a:ea typeface="Verdana" pitchFamily="34" charset="0"/>
          <a:cs typeface="Verdana" pitchFamily="34" charset="0"/>
        </a:defRPr>
      </a:lvl1pPr>
      <a:lvl2pPr marL="329184" indent="-164592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Raleway Light" pitchFamily="2" charset="0"/>
          <a:ea typeface="Verdana" pitchFamily="34" charset="0"/>
          <a:cs typeface="Verdana" pitchFamily="34" charset="0"/>
        </a:defRPr>
      </a:lvl2pPr>
      <a:lvl3pPr marL="493776" indent="-164592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•"/>
        <a:defRPr sz="1100" kern="1200">
          <a:solidFill>
            <a:schemeClr val="tx1"/>
          </a:solidFill>
          <a:latin typeface="Raleway Light" pitchFamily="2" charset="0"/>
          <a:ea typeface="Verdana" pitchFamily="34" charset="0"/>
          <a:cs typeface="Verdana" pitchFamily="34" charset="0"/>
        </a:defRPr>
      </a:lvl3pPr>
      <a:lvl4pPr marL="658368" indent="-164592" algn="l" defTabSz="914400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7">
          <p15:clr>
            <a:srgbClr val="F26B43"/>
          </p15:clr>
        </p15:guide>
        <p15:guide id="2" pos="5552">
          <p15:clr>
            <a:srgbClr val="F26B43"/>
          </p15:clr>
        </p15:guide>
        <p15:guide id="3" orient="horz" pos="2880">
          <p15:clr>
            <a:srgbClr val="F26B43"/>
          </p15:clr>
        </p15:guide>
        <p15:guide id="4" pos="2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49.png"/><Relationship Id="rId7" Type="http://schemas.openxmlformats.org/officeDocument/2006/relationships/image" Target="../media/image37.png"/><Relationship Id="rId12" Type="http://schemas.openxmlformats.org/officeDocument/2006/relationships/image" Target="../media/image34.emf"/><Relationship Id="rId17" Type="http://schemas.openxmlformats.org/officeDocument/2006/relationships/image" Target="../media/image45.png"/><Relationship Id="rId25" Type="http://schemas.openxmlformats.org/officeDocument/2006/relationships/image" Target="../media/image27.png"/><Relationship Id="rId2" Type="http://schemas.openxmlformats.org/officeDocument/2006/relationships/tags" Target="../tags/tag1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sv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52.sv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40.svg"/><Relationship Id="rId19" Type="http://schemas.openxmlformats.org/officeDocument/2006/relationships/image" Target="../media/image4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9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" Type="http://schemas.openxmlformats.org/officeDocument/2006/relationships/image" Target="../media/image36.svg"/><Relationship Id="rId7" Type="http://schemas.openxmlformats.org/officeDocument/2006/relationships/image" Target="../media/image54.png"/><Relationship Id="rId12" Type="http://schemas.openxmlformats.org/officeDocument/2006/relationships/image" Target="../media/image44.svg"/><Relationship Id="rId17" Type="http://schemas.openxmlformats.org/officeDocument/2006/relationships/image" Target="../media/image60.png"/><Relationship Id="rId2" Type="http://schemas.openxmlformats.org/officeDocument/2006/relationships/image" Target="../media/image35.png"/><Relationship Id="rId16" Type="http://schemas.openxmlformats.org/officeDocument/2006/relationships/image" Target="../media/image59.sv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svg"/><Relationship Id="rId11" Type="http://schemas.openxmlformats.org/officeDocument/2006/relationships/image" Target="../media/image43.png"/><Relationship Id="rId5" Type="http://schemas.openxmlformats.org/officeDocument/2006/relationships/image" Target="../media/image51.png"/><Relationship Id="rId15" Type="http://schemas.openxmlformats.org/officeDocument/2006/relationships/image" Target="../media/image58.png"/><Relationship Id="rId10" Type="http://schemas.openxmlformats.org/officeDocument/2006/relationships/image" Target="../media/image42.svg"/><Relationship Id="rId19" Type="http://schemas.openxmlformats.org/officeDocument/2006/relationships/image" Target="../media/image62.jpeg"/><Relationship Id="rId4" Type="http://schemas.openxmlformats.org/officeDocument/2006/relationships/image" Target="../media/image53.png"/><Relationship Id="rId9" Type="http://schemas.openxmlformats.org/officeDocument/2006/relationships/image" Target="../media/image41.png"/><Relationship Id="rId14" Type="http://schemas.openxmlformats.org/officeDocument/2006/relationships/image" Target="../media/image5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4.svg"/><Relationship Id="rId18" Type="http://schemas.openxmlformats.org/officeDocument/2006/relationships/image" Target="../media/image60.png"/><Relationship Id="rId3" Type="http://schemas.openxmlformats.org/officeDocument/2006/relationships/image" Target="../media/image36.svg"/><Relationship Id="rId7" Type="http://schemas.openxmlformats.org/officeDocument/2006/relationships/image" Target="../media/image62.jpeg"/><Relationship Id="rId12" Type="http://schemas.openxmlformats.org/officeDocument/2006/relationships/image" Target="../media/image43.png"/><Relationship Id="rId17" Type="http://schemas.openxmlformats.org/officeDocument/2006/relationships/image" Target="../media/image59.svg"/><Relationship Id="rId2" Type="http://schemas.openxmlformats.org/officeDocument/2006/relationships/image" Target="../media/image3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svg"/><Relationship Id="rId11" Type="http://schemas.openxmlformats.org/officeDocument/2006/relationships/image" Target="../media/image42.svg"/><Relationship Id="rId5" Type="http://schemas.openxmlformats.org/officeDocument/2006/relationships/image" Target="../media/image51.png"/><Relationship Id="rId15" Type="http://schemas.openxmlformats.org/officeDocument/2006/relationships/image" Target="../media/image48.svg"/><Relationship Id="rId10" Type="http://schemas.openxmlformats.org/officeDocument/2006/relationships/image" Target="../media/image41.png"/><Relationship Id="rId19" Type="http://schemas.openxmlformats.org/officeDocument/2006/relationships/image" Target="../media/image61.svg"/><Relationship Id="rId4" Type="http://schemas.openxmlformats.org/officeDocument/2006/relationships/image" Target="../media/image68.png"/><Relationship Id="rId9" Type="http://schemas.openxmlformats.org/officeDocument/2006/relationships/image" Target="../media/image55.svg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36.svg"/><Relationship Id="rId7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6.svg"/><Relationship Id="rId7" Type="http://schemas.openxmlformats.org/officeDocument/2006/relationships/image" Target="../media/image5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6.svg"/><Relationship Id="rId7" Type="http://schemas.openxmlformats.org/officeDocument/2006/relationships/image" Target="../media/image5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C4ED77-89A3-4427-A72B-64751F1D5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>
                <a:solidFill>
                  <a:srgbClr val="FF5269"/>
                </a:solidFill>
                <a:latin typeface="+mn-lt"/>
              </a:rPr>
              <a:t>Roadmap </a:t>
            </a:r>
          </a:p>
          <a:p>
            <a:pPr lvl="1"/>
            <a:r>
              <a:rPr lang="en-GB" sz="1000" b="1">
                <a:solidFill>
                  <a:srgbClr val="FF5269"/>
                </a:solidFill>
                <a:latin typeface="+mn-lt"/>
              </a:rPr>
              <a:t>Roadmap content should not be presented on its own.  It is strongly recommended that a Customer / Partner presentation is provided clearly leading with the value proposition realized in relation to our portfolio item and then to position any roadmap items in relation to such portfolio.</a:t>
            </a:r>
          </a:p>
          <a:p>
            <a:endParaRPr lang="en-GB" sz="1200">
              <a:latin typeface="+mn-lt"/>
            </a:endParaRPr>
          </a:p>
          <a:p>
            <a:pPr marL="0" indent="0">
              <a:buNone/>
            </a:pPr>
            <a:r>
              <a:rPr lang="en-GB" sz="1200" b="1">
                <a:solidFill>
                  <a:srgbClr val="FF5269"/>
                </a:solidFill>
                <a:latin typeface="+mn-lt"/>
              </a:rPr>
              <a:t>NDA</a:t>
            </a:r>
          </a:p>
          <a:p>
            <a:pPr lvl="1"/>
            <a:r>
              <a:rPr lang="en-GB" sz="1000">
                <a:latin typeface="+mn-lt"/>
              </a:rPr>
              <a:t>Roadmaps/Feature Plan Dates are internally facing documents and are not intended for customer use unless they are under a signed NDA.</a:t>
            </a:r>
          </a:p>
          <a:p>
            <a:pPr lvl="1"/>
            <a:r>
              <a:rPr lang="en-GB" sz="1000">
                <a:latin typeface="+mn-lt"/>
              </a:rPr>
              <a:t>You can download the standard Unify NDA document for roadmaps from the link below:</a:t>
            </a:r>
            <a:br>
              <a:rPr lang="en-GB" sz="1000">
                <a:latin typeface="+mn-lt"/>
              </a:rPr>
            </a:br>
            <a:r>
              <a:rPr lang="en-GB" sz="1000">
                <a:latin typeface="+mn-lt"/>
              </a:rPr>
              <a:t>https://nuxeo.unify.com/nuxeo/site/proxy/nxdoc/view/raw/e37864b5-cdb1-4d95-8a43-cdfd1b3010bd</a:t>
            </a:r>
          </a:p>
          <a:p>
            <a:endParaRPr lang="en-GB" sz="1200">
              <a:latin typeface="+mn-lt"/>
            </a:endParaRPr>
          </a:p>
          <a:p>
            <a:pPr marL="0" indent="0">
              <a:buNone/>
            </a:pPr>
            <a:r>
              <a:rPr lang="en-GB" sz="1200" b="1">
                <a:solidFill>
                  <a:srgbClr val="FF5269"/>
                </a:solidFill>
                <a:latin typeface="+mn-lt"/>
              </a:rPr>
              <a:t>Customer bids/offers</a:t>
            </a:r>
          </a:p>
          <a:p>
            <a:pPr lvl="1"/>
            <a:r>
              <a:rPr lang="en-GB" sz="1000">
                <a:latin typeface="+mn-lt"/>
              </a:rPr>
              <a:t>Since these customer-facing roadmaps contain forward looking information that is subject to change without notice, no future functionality listed in the roadmaps/slides can be used in any customer bids/offers without submitting a formal PSR and obtaining approvals from Unify product management and RingCentral. </a:t>
            </a:r>
          </a:p>
          <a:p>
            <a:pPr lvl="1"/>
            <a:r>
              <a:rPr lang="en-GB" sz="1000">
                <a:latin typeface="+mn-lt"/>
              </a:rPr>
              <a:t>Once the formal PSR has been submitted, reviewed, and approved by product management, the feature/functionality addressed within the PSR will be approved for inclusion within the customer RFP response and offer.</a:t>
            </a:r>
          </a:p>
          <a:p>
            <a:pPr lvl="1"/>
            <a:r>
              <a:rPr lang="en-GB" sz="1000">
                <a:latin typeface="+mn-lt"/>
              </a:rPr>
              <a:t>A separate PSR must be submitted for each customer RFP/offer.</a:t>
            </a:r>
            <a:endParaRPr lang="en-GB" sz="120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D7EA5-F8A9-42FA-9D70-60CD6FDF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Disclaimer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BE5CD-672B-4A2A-8F35-E56132F49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This slide deck is for internal Unify sales and partner only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A5B5D-30E7-432A-A672-25470CE7B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96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B51BC176-3A52-4020-952A-D60DAF2B91F2}"/>
              </a:ext>
            </a:extLst>
          </p:cNvPr>
          <p:cNvSpPr/>
          <p:nvPr/>
        </p:nvSpPr>
        <p:spPr>
          <a:xfrm>
            <a:off x="6276581" y="1977956"/>
            <a:ext cx="2198451" cy="2198451"/>
          </a:xfrm>
          <a:prstGeom prst="ellipse">
            <a:avLst/>
          </a:prstGeom>
          <a:gradFill>
            <a:gsLst>
              <a:gs pos="100000">
                <a:srgbClr val="00A39B">
                  <a:alpha val="0"/>
                </a:srgbClr>
              </a:gs>
              <a:gs pos="0">
                <a:srgbClr val="00A3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2274C4-770A-455F-9196-C3D8A8644AE9}"/>
              </a:ext>
            </a:extLst>
          </p:cNvPr>
          <p:cNvSpPr/>
          <p:nvPr/>
        </p:nvSpPr>
        <p:spPr>
          <a:xfrm>
            <a:off x="3416970" y="1977957"/>
            <a:ext cx="2198451" cy="2198451"/>
          </a:xfrm>
          <a:prstGeom prst="ellipse">
            <a:avLst/>
          </a:prstGeom>
          <a:gradFill>
            <a:gsLst>
              <a:gs pos="100000">
                <a:srgbClr val="A375FF">
                  <a:alpha val="0"/>
                </a:srgbClr>
              </a:gs>
              <a:gs pos="0">
                <a:srgbClr val="A375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C256B8-CF2A-44FF-98E2-E1EDEB20E6FB}"/>
              </a:ext>
            </a:extLst>
          </p:cNvPr>
          <p:cNvSpPr/>
          <p:nvPr/>
        </p:nvSpPr>
        <p:spPr>
          <a:xfrm>
            <a:off x="593049" y="1977957"/>
            <a:ext cx="2198451" cy="2198451"/>
          </a:xfrm>
          <a:prstGeom prst="ellipse">
            <a:avLst/>
          </a:prstGeom>
          <a:gradFill>
            <a:gsLst>
              <a:gs pos="0">
                <a:srgbClr val="0596FF"/>
              </a:gs>
              <a:gs pos="100000">
                <a:srgbClr val="0596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pic>
        <p:nvPicPr>
          <p:cNvPr id="27" name="Picture 2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91E1F31-813C-4604-8D68-E77C1D764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4" y="2841515"/>
            <a:ext cx="1976400" cy="530476"/>
          </a:xfrm>
          <a:prstGeom prst="rect">
            <a:avLst/>
          </a:prstGeom>
        </p:spPr>
      </p:pic>
      <p:pic>
        <p:nvPicPr>
          <p:cNvPr id="25" name="Picture 2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CD4A321-31D5-4430-B2D5-F719C0108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95" y="2841515"/>
            <a:ext cx="1976400" cy="530476"/>
          </a:xfrm>
          <a:prstGeom prst="rect">
            <a:avLst/>
          </a:prstGeom>
        </p:spPr>
      </p:pic>
      <p:pic>
        <p:nvPicPr>
          <p:cNvPr id="26" name="Picture 2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80B467-8977-4BD2-AD9A-EE8FC18A8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54" y="2841515"/>
            <a:ext cx="1975705" cy="5251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BC0E0-DEF7-4E16-AB75-E5A7A66E7A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en-GB"/>
              <a:t>Transform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69D9-35E2-43CD-8F8F-FBDF672F6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rgbClr val="A375FF"/>
                </a:solidFill>
              </a:rPr>
              <a:t>Co-Exist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595CC-6012-42BA-840E-2696364879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rgbClr val="00A39B"/>
                </a:solidFill>
              </a:rPr>
              <a:t>Expand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8F515F-EBF4-48BD-902D-5DD02709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60" y="51697"/>
            <a:ext cx="8577072" cy="731520"/>
          </a:xfrm>
        </p:spPr>
        <p:txBody>
          <a:bodyPr/>
          <a:lstStyle/>
          <a:p>
            <a:r>
              <a:rPr lang="en-GB" dirty="0"/>
              <a:t>Unify Cloud Transition Journeys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BAD031-A5A5-4492-8644-19BA08E65C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err="1"/>
              <a:t>Unsere</a:t>
            </a:r>
            <a:r>
              <a:rPr lang="en-GB"/>
              <a:t> 3 </a:t>
            </a:r>
            <a:r>
              <a:rPr lang="en-GB" err="1"/>
              <a:t>Wege</a:t>
            </a:r>
            <a:r>
              <a:rPr lang="en-GB"/>
              <a:t> in die Cloud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807FCC-F428-412A-9C06-3AF9B49FC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489CC-3B7A-4DA5-A8C0-4984788D0EC5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Verdana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F1096B-DED9-4E89-A78F-97E937C2D13C}"/>
              </a:ext>
            </a:extLst>
          </p:cNvPr>
          <p:cNvGrpSpPr/>
          <p:nvPr/>
        </p:nvGrpSpPr>
        <p:grpSpPr>
          <a:xfrm>
            <a:off x="1075338" y="2300324"/>
            <a:ext cx="1233872" cy="366676"/>
            <a:chOff x="1057494" y="2300324"/>
            <a:chExt cx="1233872" cy="366676"/>
          </a:xfrm>
        </p:grpSpPr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FE3B3ED0-41E4-4A3F-94D6-59F463435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1092" y="2300324"/>
              <a:ext cx="366676" cy="366676"/>
            </a:xfrm>
            <a:prstGeom prst="rect">
              <a:avLst/>
            </a:prstGeom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31B47B87-71D3-49CA-9463-59EE946A1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494" y="2300324"/>
              <a:ext cx="366676" cy="366676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02C434F4-951D-45C2-B481-320BC4A6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690" y="2300324"/>
              <a:ext cx="366676" cy="36667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9AA837-E2BC-4B14-92E3-1466442F1DF9}"/>
              </a:ext>
            </a:extLst>
          </p:cNvPr>
          <p:cNvGrpSpPr/>
          <p:nvPr/>
        </p:nvGrpSpPr>
        <p:grpSpPr>
          <a:xfrm>
            <a:off x="3899259" y="2300324"/>
            <a:ext cx="1233872" cy="366676"/>
            <a:chOff x="1057494" y="2300324"/>
            <a:chExt cx="1233872" cy="366676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66315AC2-9B42-4742-97B5-7D9F81FD6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1092" y="2300324"/>
              <a:ext cx="366676" cy="366676"/>
            </a:xfrm>
            <a:prstGeom prst="rect">
              <a:avLst/>
            </a:prstGeom>
          </p:spPr>
        </p:pic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1560CD31-54E5-43AC-85B8-40D9FE05D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494" y="2300324"/>
              <a:ext cx="366676" cy="366676"/>
            </a:xfrm>
            <a:prstGeom prst="rect">
              <a:avLst/>
            </a:prstGeom>
          </p:spPr>
        </p:pic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BC2F8C5D-B624-41B8-AAC5-8631B56A2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690" y="2300324"/>
              <a:ext cx="366676" cy="36667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BFB254-7AC3-42B2-AE86-1ED664CC458B}"/>
              </a:ext>
            </a:extLst>
          </p:cNvPr>
          <p:cNvGrpSpPr/>
          <p:nvPr/>
        </p:nvGrpSpPr>
        <p:grpSpPr>
          <a:xfrm>
            <a:off x="6975669" y="2300324"/>
            <a:ext cx="800274" cy="366676"/>
            <a:chOff x="6758870" y="2300324"/>
            <a:chExt cx="800274" cy="366676"/>
          </a:xfrm>
        </p:grpSpPr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86B3CC30-80D8-4D3C-9981-E0F029BF5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92468" y="2300324"/>
              <a:ext cx="366676" cy="366676"/>
            </a:xfrm>
            <a:prstGeom prst="rect">
              <a:avLst/>
            </a:prstGeom>
          </p:spPr>
        </p:pic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76771446-BA8B-44A5-A1BC-3D32770C1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870" y="2300324"/>
              <a:ext cx="366676" cy="36667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E51AC5C-E64E-4D3F-8C38-F92CE5F0ADC9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188967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271A47-B3B6-4ED4-A543-D5C952B1F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Expand </a:t>
            </a:r>
            <a:r>
              <a:rPr lang="en-US" dirty="0" err="1"/>
              <a:t>mit</a:t>
            </a:r>
            <a:r>
              <a:rPr lang="en-US" dirty="0"/>
              <a:t> </a:t>
            </a:r>
          </a:p>
          <a:p>
            <a:r>
              <a:rPr lang="en-US" dirty="0"/>
              <a:t>Unify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E0863-96C7-40A1-8AD0-8B9502DC51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D8B90-673B-4F47-813F-7359DA2DE07B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18031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EB86D9-CF78-4708-9193-03DA6CEF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transition journeys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42BC4-7580-422C-9B54-8AA396516D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7983" y="1074738"/>
            <a:ext cx="4381711" cy="3493008"/>
          </a:xfrm>
        </p:spPr>
        <p:txBody>
          <a:bodyPr anchor="t"/>
          <a:lstStyle/>
          <a:p>
            <a:pPr algn="l"/>
            <a:r>
              <a:rPr lang="en-GB" sz="1600" dirty="0" err="1">
                <a:latin typeface="+mj-lt"/>
              </a:rPr>
              <a:t>Kundenbedürfnisse</a:t>
            </a:r>
            <a:endParaRPr lang="en-GB" sz="160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Messaging-Lösung mit integrierter Aufgabenverwaltung zur Steigerung der Produktivität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Videokonferenzlösung, die ich einfach und wenig Investition bereitstellen kann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Video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Besprechungsräume</a:t>
            </a: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Einfache Bereitstellung einer Heimarbeiter- und Mobilitätslösung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Overlay für Kollaboration und Videokonferenzen mit einer </a:t>
            </a:r>
            <a:r>
              <a:rPr lang="de-DE" dirty="0" err="1"/>
              <a:t>Telephonie</a:t>
            </a:r>
            <a:r>
              <a:rPr lang="de-DE" dirty="0"/>
              <a:t> Integration in meiner OpenScape PBX</a:t>
            </a:r>
          </a:p>
          <a:p>
            <a:pPr algn="l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973EF-3E14-4D4A-A3FD-8AE2935BD2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rgbClr val="00A39B"/>
                </a:solidFill>
              </a:rPr>
              <a:t>Expand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EE3A-6A68-4659-8C09-159678B0B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F5227-A4E2-4440-AFB4-8794B12C4F5C}"/>
              </a:ext>
            </a:extLst>
          </p:cNvPr>
          <p:cNvSpPr txBox="1"/>
          <p:nvPr/>
        </p:nvSpPr>
        <p:spPr>
          <a:xfrm>
            <a:off x="227660" y="1029325"/>
            <a:ext cx="3485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latin typeface="+mj-lt"/>
              </a:rPr>
              <a:t>Unser </a:t>
            </a:r>
            <a:r>
              <a:rPr lang="en-GB" sz="1600" dirty="0" err="1">
                <a:latin typeface="+mj-lt"/>
              </a:rPr>
              <a:t>Angebot</a:t>
            </a:r>
            <a:endParaRPr lang="en-GB" sz="1600" dirty="0"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382E53-E11D-447D-A4CB-6BD3D271771D}"/>
              </a:ext>
            </a:extLst>
          </p:cNvPr>
          <p:cNvGrpSpPr/>
          <p:nvPr/>
        </p:nvGrpSpPr>
        <p:grpSpPr>
          <a:xfrm>
            <a:off x="334306" y="1577503"/>
            <a:ext cx="1620000" cy="1620000"/>
            <a:chOff x="334306" y="1577503"/>
            <a:chExt cx="1620000" cy="162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D98E87-8530-436E-B433-89E6196E52DD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334306" y="1577503"/>
              <a:ext cx="1620000" cy="1620000"/>
            </a:xfrm>
            <a:prstGeom prst="ellipse">
              <a:avLst/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96447B-94A7-47FB-B94D-D3CEB5CE6834}"/>
                </a:ext>
              </a:extLst>
            </p:cNvPr>
            <p:cNvSpPr txBox="1"/>
            <p:nvPr/>
          </p:nvSpPr>
          <p:spPr>
            <a:xfrm>
              <a:off x="584494" y="1755084"/>
              <a:ext cx="111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>
                  <a:latin typeface="Raleway" pitchFamily="2" charset="0"/>
                </a:rPr>
                <a:t>Messaging &amp; </a:t>
              </a:r>
              <a:br>
                <a:rPr lang="en-GB" sz="800">
                  <a:latin typeface="Raleway" pitchFamily="2" charset="0"/>
                </a:rPr>
              </a:br>
              <a:r>
                <a:rPr lang="en-GB" sz="800">
                  <a:latin typeface="Raleway" pitchFamily="2" charset="0"/>
                </a:rPr>
                <a:t>Meeting</a:t>
              </a:r>
            </a:p>
          </p:txBody>
        </p:sp>
        <p:pic>
          <p:nvPicPr>
            <p:cNvPr id="19" name="Picture 18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D3F6390B-595D-44FF-9715-6798B1DF4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29" y="2225503"/>
              <a:ext cx="1274754" cy="32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DABBB1-2EEB-4E8F-BC88-0E455122AAAF}"/>
              </a:ext>
            </a:extLst>
          </p:cNvPr>
          <p:cNvGrpSpPr/>
          <p:nvPr/>
        </p:nvGrpSpPr>
        <p:grpSpPr>
          <a:xfrm>
            <a:off x="2093002" y="1581660"/>
            <a:ext cx="1620000" cy="1620000"/>
            <a:chOff x="2093002" y="1581660"/>
            <a:chExt cx="1620000" cy="162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8B46B2-8DFD-4EF3-B14A-99E4035296B3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2093002" y="1581660"/>
              <a:ext cx="1620000" cy="1620000"/>
            </a:xfrm>
            <a:prstGeom prst="ellipse">
              <a:avLst/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15E3FF53-5C9A-4C47-BED5-428250487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02" y="2230074"/>
              <a:ext cx="1375200" cy="32317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78CC1F-FACA-41FC-A0CE-6805883F5DB7}"/>
                </a:ext>
              </a:extLst>
            </p:cNvPr>
            <p:cNvSpPr txBox="1"/>
            <p:nvPr/>
          </p:nvSpPr>
          <p:spPr>
            <a:xfrm>
              <a:off x="2435568" y="1755084"/>
              <a:ext cx="9348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>
                  <a:latin typeface="Raleway" pitchFamily="2" charset="0"/>
                </a:rPr>
                <a:t>Meeting Rooms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1854DC-D479-4EA3-81DC-4262C6781DD6}"/>
                </a:ext>
              </a:extLst>
            </p:cNvPr>
            <p:cNvSpPr txBox="1"/>
            <p:nvPr/>
          </p:nvSpPr>
          <p:spPr>
            <a:xfrm>
              <a:off x="2509309" y="2733252"/>
              <a:ext cx="7873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FF5269"/>
                  </a:solidFill>
                  <a:latin typeface="Raleway" pitchFamily="2" charset="0"/>
                </a:rPr>
                <a:t>October 2021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01DBA8C1-B11B-4F20-8BBD-59A4263FF3FA}"/>
              </a:ext>
            </a:extLst>
          </p:cNvPr>
          <p:cNvSpPr>
            <a:spLocks noChangeAspect="1"/>
          </p:cNvSpPr>
          <p:nvPr/>
        </p:nvSpPr>
        <p:spPr bwMode="invGray">
          <a:xfrm>
            <a:off x="1211940" y="2947746"/>
            <a:ext cx="1620000" cy="16200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09925F-EED7-4EC3-A8C5-D568E9621DD7}"/>
              </a:ext>
            </a:extLst>
          </p:cNvPr>
          <p:cNvSpPr txBox="1"/>
          <p:nvPr/>
        </p:nvSpPr>
        <p:spPr>
          <a:xfrm>
            <a:off x="1616221" y="3125327"/>
            <a:ext cx="811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/>
              <a:t>Messaging &amp; </a:t>
            </a:r>
            <a:br>
              <a:rPr lang="en-GB" sz="800"/>
            </a:br>
            <a:r>
              <a:rPr lang="en-GB" sz="800"/>
              <a:t>Meeting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EDB9F9-4788-4400-870D-FFDB16310971}"/>
              </a:ext>
            </a:extLst>
          </p:cNvPr>
          <p:cNvSpPr txBox="1"/>
          <p:nvPr/>
        </p:nvSpPr>
        <p:spPr>
          <a:xfrm>
            <a:off x="1701873" y="4098388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i="1">
                <a:solidFill>
                  <a:srgbClr val="FF5269"/>
                </a:solidFill>
                <a:latin typeface="Raleway" pitchFamily="2" charset="0"/>
              </a:rPr>
              <a:t>Roadmap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2FBF2B-F18C-44CA-A978-B92AFCB453C8}"/>
              </a:ext>
            </a:extLst>
          </p:cNvPr>
          <p:cNvSpPr txBox="1"/>
          <p:nvPr/>
        </p:nvSpPr>
        <p:spPr>
          <a:xfrm>
            <a:off x="1181004" y="3542303"/>
            <a:ext cx="16818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/>
              <a:t>Unify Video </a:t>
            </a:r>
            <a:br>
              <a:rPr lang="en-GB" sz="1100" b="1"/>
            </a:br>
            <a:r>
              <a:rPr lang="en-GB" sz="1100" b="1"/>
              <a:t>Telephony Connector*</a:t>
            </a:r>
          </a:p>
        </p:txBody>
      </p:sp>
      <p:sp>
        <p:nvSpPr>
          <p:cNvPr id="30" name="Google Shape;1169;ge27c70bf9c_0_13">
            <a:extLst>
              <a:ext uri="{FF2B5EF4-FFF2-40B4-BE49-F238E27FC236}">
                <a16:creationId xmlns:a16="http://schemas.microsoft.com/office/drawing/2014/main" id="{8A5BFEAB-C84C-4BBF-AAF7-7D3C9AF9F275}"/>
              </a:ext>
            </a:extLst>
          </p:cNvPr>
          <p:cNvSpPr txBox="1"/>
          <p:nvPr/>
        </p:nvSpPr>
        <p:spPr>
          <a:xfrm>
            <a:off x="6624228" y="4712276"/>
            <a:ext cx="1497926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*Branding in definition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E0DEF9-834D-49BB-B68D-4A43AFC647F9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83073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Extract 10">
            <a:extLst>
              <a:ext uri="{FF2B5EF4-FFF2-40B4-BE49-F238E27FC236}">
                <a16:creationId xmlns:a16="http://schemas.microsoft.com/office/drawing/2014/main" id="{C62F0E76-AC31-4276-96D1-7E5F1A008C8D}"/>
              </a:ext>
            </a:extLst>
          </p:cNvPr>
          <p:cNvSpPr/>
          <p:nvPr/>
        </p:nvSpPr>
        <p:spPr>
          <a:xfrm rot="5400000">
            <a:off x="2961242" y="2397295"/>
            <a:ext cx="3099365" cy="638076"/>
          </a:xfrm>
          <a:prstGeom prst="flowChartExtract">
            <a:avLst/>
          </a:prstGeom>
          <a:gradFill flip="none" rotWithShape="1">
            <a:gsLst>
              <a:gs pos="16000">
                <a:srgbClr val="0596FF"/>
              </a:gs>
              <a:gs pos="0">
                <a:srgbClr val="0596FF"/>
              </a:gs>
              <a:gs pos="100000">
                <a:srgbClr val="92D05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391AD-6885-4956-BF4C-B95FD77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Nächste</a:t>
            </a:r>
            <a:r>
              <a:rPr lang="en-GB" dirty="0"/>
              <a:t> </a:t>
            </a:r>
            <a:r>
              <a:rPr lang="en-GB" dirty="0" err="1"/>
              <a:t>Schritte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Circuit </a:t>
            </a:r>
            <a:r>
              <a:rPr lang="en-GB" dirty="0" err="1"/>
              <a:t>Kunden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8A7F6-87E1-4317-9667-1A89D0F7CC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Es ist keine identische UX  … aber extrem leistungsfähig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096E6-C05D-4E76-8450-01C4C1FD6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674" y="1166652"/>
            <a:ext cx="3702050" cy="3401286"/>
          </a:xfrm>
        </p:spPr>
        <p:txBody>
          <a:bodyPr/>
          <a:lstStyle/>
          <a:p>
            <a:r>
              <a:rPr lang="en-GB" sz="1600" dirty="0">
                <a:latin typeface="+mj-lt"/>
              </a:rPr>
              <a:t>Messaging in Circuit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Circuit Labels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Circuit rich-text messages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Circuit Topics/Threading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Circuit Communities</a:t>
            </a:r>
          </a:p>
          <a:p>
            <a:endParaRPr lang="en-GB" sz="1200" dirty="0"/>
          </a:p>
          <a:p>
            <a:r>
              <a:rPr lang="en-GB" sz="1600" dirty="0">
                <a:latin typeface="+mj-lt"/>
              </a:rPr>
              <a:t>Meeting in Circuit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Call Swipe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Circuit for Outlook V2 Add-In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Circuit for Outlook V1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Circuit Meeting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Circuit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Circuit Headset integrations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417A4-BD77-4628-A380-0F43DCDD98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27374" y="1166650"/>
            <a:ext cx="3767007" cy="3399144"/>
          </a:xfrm>
        </p:spPr>
        <p:txBody>
          <a:bodyPr/>
          <a:lstStyle/>
          <a:p>
            <a:pPr algn="l"/>
            <a:r>
              <a:rPr lang="en-GB" sz="1600" b="1" dirty="0">
                <a:latin typeface="+mj-lt"/>
              </a:rPr>
              <a:t>Messaging in Unify Office / Video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Personalized Folders for Teams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Rich-text editor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Quoting / Message Threading – in </a:t>
            </a:r>
            <a:r>
              <a:rPr lang="en-GB" sz="1200" dirty="0" err="1"/>
              <a:t>Entwicklung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Unify Office/Video “Public” Team </a:t>
            </a:r>
          </a:p>
          <a:p>
            <a:pPr algn="l"/>
            <a:endParaRPr lang="en-GB" sz="1200" dirty="0"/>
          </a:p>
          <a:p>
            <a:pPr algn="l"/>
            <a:r>
              <a:rPr lang="en-GB" sz="1600" dirty="0">
                <a:latin typeface="+mj-lt"/>
              </a:rPr>
              <a:t>Meeting in Unify Office / Unify Video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Call/Meeting Switch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RingCentral Scheduler Outlook add-in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RingCentral for Outlook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Unify Rooms – agile releases in 2021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Meetings for 300/500 persons – in </a:t>
            </a:r>
            <a:r>
              <a:rPr lang="en-GB" sz="1200" dirty="0" err="1"/>
              <a:t>Entwicklung</a:t>
            </a: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Headset integration – Jabra/Plantronics, further headsets releases planned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75740-4A78-44B7-A280-472B72336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051BC3E-BBE0-4033-9DD0-C38BEC273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9" y="1166650"/>
            <a:ext cx="354749" cy="345076"/>
          </a:xfrm>
          <a:prstGeom prst="rect">
            <a:avLst/>
          </a:prstGeom>
        </p:spPr>
      </p:pic>
      <p:sp>
        <p:nvSpPr>
          <p:cNvPr id="13" name="Google Shape;1169;ge27c70bf9c_0_13">
            <a:extLst>
              <a:ext uri="{FF2B5EF4-FFF2-40B4-BE49-F238E27FC236}">
                <a16:creationId xmlns:a16="http://schemas.microsoft.com/office/drawing/2014/main" id="{14842FDE-4225-42A0-8F8A-2DB9324C4E16}"/>
              </a:ext>
            </a:extLst>
          </p:cNvPr>
          <p:cNvSpPr txBox="1"/>
          <p:nvPr/>
        </p:nvSpPr>
        <p:spPr>
          <a:xfrm>
            <a:off x="6012160" y="4712276"/>
            <a:ext cx="210999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Planned dates can be subject to change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" name="Picture 14" descr="Unify Video logo">
            <a:extLst>
              <a:ext uri="{FF2B5EF4-FFF2-40B4-BE49-F238E27FC236}">
                <a16:creationId xmlns:a16="http://schemas.microsoft.com/office/drawing/2014/main" id="{4E1D119A-DC4D-4C6C-A62A-590FA3997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9" y="212278"/>
            <a:ext cx="997194" cy="2650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F53CE5-A6CB-4DAC-BED3-5346679C6C0B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5400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DDBF-97DB-4539-934F-502D9989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Neue </a:t>
            </a:r>
            <a:r>
              <a:rPr lang="en-GB" dirty="0" err="1"/>
              <a:t>Funktionen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1F2E2-8B3C-4AAE-8AC7-1780666FBC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>
                <a:latin typeface="Verdana"/>
                <a:ea typeface="Verdana"/>
                <a:cs typeface="Verdana"/>
              </a:rPr>
              <a:t>und</a:t>
            </a:r>
            <a:r>
              <a:rPr lang="de-DE" sz="1600" b="0" dirty="0">
                <a:latin typeface="Verdana"/>
                <a:ea typeface="Verdana"/>
                <a:cs typeface="Verdana"/>
              </a:rPr>
              <a:t> zukünftige Neuigkeiten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7D835B-4B57-437E-AD51-5B3F407A3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00" dirty="0"/>
              <a:t>Filter </a:t>
            </a:r>
            <a:r>
              <a:rPr lang="en-GB" sz="1000" dirty="0" err="1"/>
              <a:t>für</a:t>
            </a:r>
            <a:r>
              <a:rPr lang="en-GB" sz="1000" dirty="0"/>
              <a:t> </a:t>
            </a:r>
            <a:r>
              <a:rPr lang="en-GB" sz="1000" dirty="0" err="1"/>
              <a:t>Ungelesene</a:t>
            </a:r>
            <a:r>
              <a:rPr lang="en-GB" sz="1000" dirty="0"/>
              <a:t> </a:t>
            </a:r>
            <a:r>
              <a:rPr lang="en-GB" sz="1000" dirty="0" err="1"/>
              <a:t>Nachrichten</a:t>
            </a:r>
            <a:r>
              <a:rPr lang="en-GB" sz="1000" dirty="0"/>
              <a:t> </a:t>
            </a:r>
          </a:p>
          <a:p>
            <a:r>
              <a:rPr lang="en-GB" sz="1000" dirty="0"/>
              <a:t>Email </a:t>
            </a:r>
            <a:r>
              <a:rPr lang="en-GB" sz="1000" dirty="0" err="1"/>
              <a:t>Benachrichtigungen</a:t>
            </a:r>
            <a:r>
              <a:rPr lang="en-GB" sz="1000" dirty="0"/>
              <a:t> </a:t>
            </a:r>
            <a:r>
              <a:rPr lang="en-GB" sz="1000" dirty="0" err="1"/>
              <a:t>für</a:t>
            </a:r>
            <a:r>
              <a:rPr lang="en-GB" sz="1000" dirty="0"/>
              <a:t>  Messaging</a:t>
            </a:r>
          </a:p>
          <a:p>
            <a:r>
              <a:rPr lang="en-GB" sz="1000" dirty="0"/>
              <a:t>Email </a:t>
            </a:r>
            <a:r>
              <a:rPr lang="en-GB" sz="1000" dirty="0" err="1"/>
              <a:t>Nachricht</a:t>
            </a:r>
            <a:r>
              <a:rPr lang="en-GB" sz="1000" dirty="0"/>
              <a:t> </a:t>
            </a:r>
            <a:r>
              <a:rPr lang="en-GB" sz="1000" dirty="0" err="1"/>
              <a:t>schicken</a:t>
            </a:r>
            <a:r>
              <a:rPr lang="en-GB" sz="1000" dirty="0"/>
              <a:t> an UV Team</a:t>
            </a:r>
          </a:p>
          <a:p>
            <a:r>
              <a:rPr lang="en-GB" sz="1000" dirty="0"/>
              <a:t>Task Management / </a:t>
            </a:r>
            <a:r>
              <a:rPr lang="en-GB" sz="1000" dirty="0" err="1"/>
              <a:t>Notizen</a:t>
            </a:r>
            <a:endParaRPr lang="en-GB" sz="1000" dirty="0"/>
          </a:p>
          <a:p>
            <a:r>
              <a:rPr lang="en-GB" sz="1000" dirty="0"/>
              <a:t>Standard </a:t>
            </a:r>
            <a:r>
              <a:rPr lang="en-GB" sz="1000" dirty="0" err="1"/>
              <a:t>Integrationen</a:t>
            </a:r>
            <a:r>
              <a:rPr lang="en-GB" sz="1000" dirty="0"/>
              <a:t> </a:t>
            </a:r>
            <a:r>
              <a:rPr lang="en-GB" sz="1000" dirty="0" err="1"/>
              <a:t>mit</a:t>
            </a:r>
            <a:r>
              <a:rPr lang="en-GB" sz="1000" dirty="0"/>
              <a:t> </a:t>
            </a:r>
            <a:r>
              <a:rPr lang="en-GB" sz="1000" dirty="0" err="1"/>
              <a:t>vielen</a:t>
            </a:r>
            <a:r>
              <a:rPr lang="en-GB" sz="1000" dirty="0"/>
              <a:t> Apps/Cloud Services</a:t>
            </a:r>
          </a:p>
          <a:p>
            <a:r>
              <a:rPr lang="en-GB" sz="1000" dirty="0"/>
              <a:t>Software Code-Snippet </a:t>
            </a:r>
            <a:r>
              <a:rPr lang="en-GB" sz="1000" dirty="0" err="1"/>
              <a:t>teilen</a:t>
            </a:r>
            <a:r>
              <a:rPr lang="en-GB" sz="1000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78A3DF-3963-499D-9328-0ADC8DFD79B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GB" dirty="0"/>
              <a:t>Messaging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14462E-4633-4037-BC17-DDBF7BA29D4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fr-FR" sz="1000" dirty="0" err="1"/>
              <a:t>Dark</a:t>
            </a:r>
            <a:r>
              <a:rPr lang="fr-FR" sz="1000" dirty="0"/>
              <a:t> mode</a:t>
            </a:r>
          </a:p>
          <a:p>
            <a:r>
              <a:rPr lang="fr-FR" sz="1000" dirty="0"/>
              <a:t>High </a:t>
            </a:r>
            <a:r>
              <a:rPr lang="fr-FR" sz="1000" dirty="0" err="1"/>
              <a:t>contrast</a:t>
            </a:r>
            <a:r>
              <a:rPr lang="fr-FR" sz="1000" dirty="0"/>
              <a:t> mode </a:t>
            </a:r>
            <a:r>
              <a:rPr lang="fr-FR" sz="1000" dirty="0" err="1"/>
              <a:t>für</a:t>
            </a:r>
            <a:r>
              <a:rPr lang="fr-FR" sz="1000" dirty="0"/>
              <a:t> </a:t>
            </a:r>
            <a:r>
              <a:rPr lang="fr-FR" sz="1000" dirty="0" err="1"/>
              <a:t>Barrierefreiheit</a:t>
            </a:r>
            <a:endParaRPr lang="fr-FR" sz="1000" dirty="0"/>
          </a:p>
          <a:p>
            <a:r>
              <a:rPr lang="de-DE" sz="1000" dirty="0">
                <a:ea typeface="Verdana"/>
                <a:cs typeface="Verdana"/>
              </a:rPr>
              <a:t>Break-out </a:t>
            </a:r>
            <a:r>
              <a:rPr lang="de-DE" sz="1000" dirty="0" err="1">
                <a:ea typeface="Verdana"/>
                <a:cs typeface="Verdana"/>
              </a:rPr>
              <a:t>rooms</a:t>
            </a:r>
            <a:r>
              <a:rPr lang="de-DE" sz="1000" dirty="0">
                <a:ea typeface="Verdana"/>
                <a:cs typeface="Verdana"/>
              </a:rPr>
              <a:t> </a:t>
            </a:r>
            <a:endParaRPr lang="fr-FR" sz="1000" dirty="0"/>
          </a:p>
          <a:p>
            <a:r>
              <a:rPr lang="de-DE" sz="1000" dirty="0">
                <a:latin typeface="+mn-lt"/>
                <a:ea typeface="Verdana"/>
                <a:cs typeface="Verdana"/>
              </a:rPr>
              <a:t>Presentation </a:t>
            </a:r>
            <a:r>
              <a:rPr lang="de-DE" sz="1000" dirty="0" err="1">
                <a:latin typeface="+mn-lt"/>
                <a:ea typeface="Verdana"/>
                <a:cs typeface="Verdana"/>
              </a:rPr>
              <a:t>mode</a:t>
            </a:r>
            <a:r>
              <a:rPr lang="de-DE" sz="1000" dirty="0">
                <a:latin typeface="+mn-lt"/>
                <a:ea typeface="Verdana"/>
                <a:cs typeface="Verdana"/>
              </a:rPr>
              <a:t>  - in  Entwicklung</a:t>
            </a:r>
          </a:p>
          <a:p>
            <a:r>
              <a:rPr lang="de-DE" sz="1000" dirty="0">
                <a:latin typeface="+mn-lt"/>
                <a:ea typeface="Verdana"/>
                <a:cs typeface="Verdana"/>
              </a:rPr>
              <a:t>Real-time </a:t>
            </a:r>
            <a:r>
              <a:rPr lang="de-DE" sz="1000" dirty="0" err="1">
                <a:latin typeface="+mn-lt"/>
                <a:ea typeface="Verdana"/>
                <a:cs typeface="Verdana"/>
              </a:rPr>
              <a:t>captions</a:t>
            </a:r>
            <a:r>
              <a:rPr lang="de-DE" sz="1000" dirty="0">
                <a:latin typeface="+mn-lt"/>
                <a:ea typeface="Verdana"/>
                <a:cs typeface="Verdana"/>
              </a:rPr>
              <a:t> – in Entwicklung</a:t>
            </a:r>
          </a:p>
          <a:p>
            <a:r>
              <a:rPr lang="de-DE" sz="1000" dirty="0">
                <a:latin typeface="+mn-lt"/>
                <a:ea typeface="Verdana"/>
                <a:cs typeface="Verdana"/>
              </a:rPr>
              <a:t>Raise </a:t>
            </a:r>
            <a:r>
              <a:rPr lang="de-DE" sz="1000" dirty="0" err="1">
                <a:latin typeface="+mn-lt"/>
                <a:ea typeface="Verdana"/>
                <a:cs typeface="Verdana"/>
              </a:rPr>
              <a:t>hand</a:t>
            </a:r>
            <a:r>
              <a:rPr lang="de-DE" sz="1000" dirty="0">
                <a:latin typeface="+mn-lt"/>
                <a:ea typeface="Verdana"/>
                <a:cs typeface="Verdana"/>
              </a:rPr>
              <a:t> – in Entwicklung</a:t>
            </a:r>
          </a:p>
          <a:p>
            <a:endParaRPr lang="en-GB" sz="1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243F99-3B93-4C9E-98E2-4E64BED738E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GB"/>
              <a:t>User Experience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D0CEA6-3F39-4F9F-B8E0-FCB79A8CDFC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pPr marL="269875" lvl="1" indent="0">
              <a:spcBef>
                <a:spcPts val="300"/>
              </a:spcBef>
              <a:buNone/>
            </a:pPr>
            <a:r>
              <a:rPr lang="de-DE" sz="1000" dirty="0">
                <a:latin typeface="+mn-lt"/>
              </a:rPr>
              <a:t>Bis zu 16 gleichzeitige Video Streams per Screen View</a:t>
            </a:r>
          </a:p>
          <a:p>
            <a:pPr marL="269875" lvl="1" indent="0">
              <a:spcBef>
                <a:spcPts val="300"/>
              </a:spcBef>
              <a:buNone/>
            </a:pPr>
            <a:r>
              <a:rPr lang="de-DE" sz="1000" dirty="0">
                <a:latin typeface="+mn-lt"/>
              </a:rPr>
              <a:t>Flexibilität des Audiogeräts beim Beitritt zu einem Meeting über Computer-Audio, Call-Me-Option, Einwahl oder Beitritt ohne Audio</a:t>
            </a:r>
          </a:p>
          <a:p>
            <a:pPr marL="269875" lvl="1" indent="0">
              <a:spcBef>
                <a:spcPts val="300"/>
              </a:spcBef>
              <a:buNone/>
            </a:pPr>
            <a:r>
              <a:rPr lang="de-DE" sz="1000" dirty="0">
                <a:latin typeface="+mn-lt"/>
              </a:rPr>
              <a:t>Virtueller Hintergrund </a:t>
            </a:r>
          </a:p>
          <a:p>
            <a:endParaRPr lang="en-GB" sz="11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CE22CD-63C2-4B87-8B36-A1CCA630511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25538-C7A5-478F-ABCA-CB4C69B9FFC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pPr marL="269875" lvl="1" indent="0">
              <a:spcBef>
                <a:spcPts val="300"/>
              </a:spcBef>
              <a:buNone/>
            </a:pPr>
            <a:r>
              <a:rPr lang="de-DE" sz="1000" dirty="0"/>
              <a:t>Bis zu 16 Videoströme</a:t>
            </a:r>
          </a:p>
          <a:p>
            <a:pPr marL="269875" lvl="1" indent="0">
              <a:spcBef>
                <a:spcPts val="300"/>
              </a:spcBef>
              <a:buNone/>
            </a:pPr>
            <a:r>
              <a:rPr lang="de-DE" sz="1000" dirty="0"/>
              <a:t>Touch-Bedienfeld für Meeting-Steuerung</a:t>
            </a:r>
          </a:p>
          <a:p>
            <a:pPr marL="269875" lvl="1" indent="0">
              <a:spcBef>
                <a:spcPts val="300"/>
              </a:spcBef>
              <a:buNone/>
            </a:pPr>
            <a:r>
              <a:rPr lang="de-DE" sz="1000" dirty="0"/>
              <a:t>Direkte lokale Bildschirmfreigabe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3BBD1F-1BE1-4841-A6AB-3039ACF1E873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GB" dirty="0"/>
              <a:t>Meeting Rooms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9FA391B-2C68-46F3-B7FD-5338A61A3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19" name="Picture 18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1400F316-5966-41F9-A777-3FA220401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9662"/>
            <a:ext cx="1770702" cy="864809"/>
          </a:xfrm>
          <a:prstGeom prst="rect">
            <a:avLst/>
          </a:prstGeom>
        </p:spPr>
      </p:pic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BAAB4E-1850-4F5F-89F2-02BEC70EA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62" y="2885953"/>
            <a:ext cx="1606134" cy="998707"/>
          </a:xfrm>
          <a:prstGeom prst="rect">
            <a:avLst/>
          </a:prstGeom>
        </p:spPr>
      </p:pic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358897-0DA9-4C42-914E-49E81FB19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06" y="2832996"/>
            <a:ext cx="1411458" cy="1104619"/>
          </a:xfrm>
          <a:prstGeom prst="rect">
            <a:avLst/>
          </a:prstGeom>
        </p:spPr>
      </p:pic>
      <p:sp>
        <p:nvSpPr>
          <p:cNvPr id="33" name="Google Shape;1169;ge27c70bf9c_0_13">
            <a:extLst>
              <a:ext uri="{FF2B5EF4-FFF2-40B4-BE49-F238E27FC236}">
                <a16:creationId xmlns:a16="http://schemas.microsoft.com/office/drawing/2014/main" id="{4B605425-A833-4593-88B4-824355A07B7E}"/>
              </a:ext>
            </a:extLst>
          </p:cNvPr>
          <p:cNvSpPr txBox="1"/>
          <p:nvPr/>
        </p:nvSpPr>
        <p:spPr>
          <a:xfrm>
            <a:off x="6012160" y="4712276"/>
            <a:ext cx="2109994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Planned dates can be subject to change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" name="Picture 22" descr="Unify Video logo">
            <a:extLst>
              <a:ext uri="{FF2B5EF4-FFF2-40B4-BE49-F238E27FC236}">
                <a16:creationId xmlns:a16="http://schemas.microsoft.com/office/drawing/2014/main" id="{EC812CAB-3684-4453-918B-DA0D2BCFF5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9" y="212278"/>
            <a:ext cx="997194" cy="265057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FA39366-9A0D-4319-9F39-69FA41AA64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46" y="1777671"/>
            <a:ext cx="1411285" cy="8194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B1E3CB-8D74-4192-8B26-0CEDD2F4B7F0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104204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4009-50C2-4AA9-999A-922C6E9B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Unify Rooms by RingCentral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52F0B-F45C-46C2-B254-C4B3828F39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sz="1600" b="0" dirty="0"/>
              <a:t>Besprechungsraumlösung für Unify Video and Unify Office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CA17A-3C03-4040-A083-CF21586EDB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Teilnahme an geplanten und sofortigen Meetings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Direkte </a:t>
            </a:r>
            <a:r>
              <a:rPr lang="de-DE" sz="1400" dirty="0" err="1"/>
              <a:t>Bildschrimfreigabe</a:t>
            </a:r>
            <a:endParaRPr lang="de-DE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Umfassende Meeting-Steuerung - Stummschalten, Kamera ein-/ausschalten, Aufzeichnen, Teilnehmer einladen, Anzeigelayout ändern,...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Unterstützung von Einzel- &amp; Mehrfachdisplays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Galerieansicht mit bis zu 16 parallelen Streams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Schnelle Einrichtung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Software-basierte Lösung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D020D-B17D-47B2-B6E4-FCDA2B8CD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id="{9C637E02-84D5-4823-98AC-6A697793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12" t="-10306" r="10272" b="10306"/>
          <a:stretch/>
        </p:blipFill>
        <p:spPr>
          <a:xfrm>
            <a:off x="1078155" y="1074736"/>
            <a:ext cx="2533538" cy="2533538"/>
          </a:xfrm>
          <a:prstGeom prst="ellipse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E32A75-7D44-4850-B94C-71CD001A4C5E}"/>
              </a:ext>
            </a:extLst>
          </p:cNvPr>
          <p:cNvSpPr>
            <a:spLocks noChangeAspect="1"/>
          </p:cNvSpPr>
          <p:nvPr/>
        </p:nvSpPr>
        <p:spPr bwMode="invGray">
          <a:xfrm>
            <a:off x="1078155" y="1074736"/>
            <a:ext cx="2533538" cy="2533538"/>
          </a:xfrm>
          <a:prstGeom prst="ellipse">
            <a:avLst/>
          </a:prstGeom>
          <a:gradFill flip="none" rotWithShape="1">
            <a:gsLst>
              <a:gs pos="61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23B85-970B-4A8F-B485-3B8E4DE98E66}"/>
              </a:ext>
            </a:extLst>
          </p:cNvPr>
          <p:cNvSpPr txBox="1"/>
          <p:nvPr/>
        </p:nvSpPr>
        <p:spPr>
          <a:xfrm>
            <a:off x="1168633" y="3821628"/>
            <a:ext cx="250509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latin typeface="Raleway" pitchFamily="2" charset="0"/>
              </a:rPr>
              <a:t>UO Rooms  </a:t>
            </a:r>
            <a:r>
              <a:rPr lang="en-GB" sz="900" b="1" dirty="0" err="1">
                <a:latin typeface="Raleway" pitchFamily="2" charset="0"/>
              </a:rPr>
              <a:t>Verfügbarkeit</a:t>
            </a:r>
            <a:endParaRPr lang="en-GB" sz="900" b="1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Raleway" pitchFamily="2" charset="0"/>
              </a:rPr>
              <a:t>Rooms </a:t>
            </a:r>
            <a:r>
              <a:rPr lang="en-GB" sz="900" dirty="0" err="1">
                <a:latin typeface="Raleway" pitchFamily="2" charset="0"/>
              </a:rPr>
              <a:t>mit</a:t>
            </a:r>
            <a:r>
              <a:rPr lang="en-GB" sz="900" dirty="0">
                <a:latin typeface="Raleway" pitchFamily="2" charset="0"/>
              </a:rPr>
              <a:t> Poly X Series – </a:t>
            </a:r>
            <a:r>
              <a:rPr lang="en-GB" sz="900" dirty="0" err="1">
                <a:latin typeface="Raleway" pitchFamily="2" charset="0"/>
              </a:rPr>
              <a:t>Oktober</a:t>
            </a:r>
            <a:r>
              <a:rPr lang="en-GB" sz="900" dirty="0">
                <a:latin typeface="Raleway" pitchFamily="2" charset="0"/>
              </a:rPr>
              <a:t> 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Raleway" pitchFamily="2" charset="0"/>
              </a:rPr>
              <a:t>Rooms for Logitech – in </a:t>
            </a:r>
            <a:r>
              <a:rPr lang="en-GB" sz="900" dirty="0" err="1">
                <a:latin typeface="Raleway" pitchFamily="2" charset="0"/>
              </a:rPr>
              <a:t>Entwicklung</a:t>
            </a:r>
            <a:endParaRPr lang="en-GB" sz="900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Raleway" pitchFamily="2" charset="0"/>
              </a:rPr>
              <a:t>Rooms for Windows – in </a:t>
            </a:r>
            <a:r>
              <a:rPr lang="en-GB" sz="900" dirty="0" err="1">
                <a:latin typeface="Raleway" pitchFamily="2" charset="0"/>
              </a:rPr>
              <a:t>Entwicklung</a:t>
            </a:r>
            <a:endParaRPr lang="en-GB" sz="900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latin typeface="Raleway" pitchFamily="2" charset="0"/>
              </a:rPr>
              <a:t>Rooms for macOS – in </a:t>
            </a:r>
            <a:r>
              <a:rPr lang="en-GB" sz="900" dirty="0" err="1">
                <a:latin typeface="Raleway" pitchFamily="2" charset="0"/>
              </a:rPr>
              <a:t>Entwicklung</a:t>
            </a:r>
            <a:endParaRPr lang="en-GB" sz="900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latin typeface="Raleway" pitchFamily="2" charset="0"/>
            </a:endParaRPr>
          </a:p>
        </p:txBody>
      </p:sp>
      <p:sp>
        <p:nvSpPr>
          <p:cNvPr id="15" name="Google Shape;1169;ge27c70bf9c_0_13">
            <a:extLst>
              <a:ext uri="{FF2B5EF4-FFF2-40B4-BE49-F238E27FC236}">
                <a16:creationId xmlns:a16="http://schemas.microsoft.com/office/drawing/2014/main" id="{86953252-B83A-492B-94FD-463146E37403}"/>
              </a:ext>
            </a:extLst>
          </p:cNvPr>
          <p:cNvSpPr txBox="1"/>
          <p:nvPr/>
        </p:nvSpPr>
        <p:spPr>
          <a:xfrm>
            <a:off x="5544108" y="4712276"/>
            <a:ext cx="2578046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dirty="0" err="1">
                <a:latin typeface="Proxima Nova"/>
                <a:ea typeface="Proxima Nova"/>
                <a:cs typeface="Proxima Nova"/>
                <a:sym typeface="Proxima Nova"/>
              </a:rPr>
              <a:t>Planned</a:t>
            </a:r>
            <a:r>
              <a:rPr lang="de-DE" sz="800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de-DE" sz="800" dirty="0" err="1">
                <a:latin typeface="Proxima Nova"/>
                <a:ea typeface="Proxima Nova"/>
                <a:cs typeface="Proxima Nova"/>
                <a:sym typeface="Proxima Nova"/>
              </a:rPr>
              <a:t>dates</a:t>
            </a:r>
            <a:r>
              <a:rPr lang="de-DE" sz="800" dirty="0">
                <a:latin typeface="Proxima Nova"/>
                <a:ea typeface="Proxima Nova"/>
                <a:cs typeface="Proxima Nova"/>
                <a:sym typeface="Proxima Nova"/>
              </a:rPr>
              <a:t> and pricing </a:t>
            </a:r>
            <a:r>
              <a:rPr lang="de-DE" sz="800" dirty="0" err="1">
                <a:latin typeface="Proxima Nova"/>
                <a:ea typeface="Proxima Nova"/>
                <a:cs typeface="Proxima Nova"/>
                <a:sym typeface="Proxima Nova"/>
              </a:rPr>
              <a:t>subject</a:t>
            </a:r>
            <a:r>
              <a:rPr lang="de-DE" sz="800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de-DE" sz="800" dirty="0" err="1">
                <a:latin typeface="Proxima Nova"/>
                <a:ea typeface="Proxima Nova"/>
                <a:cs typeface="Proxima Nova"/>
                <a:sym typeface="Proxima Nova"/>
              </a:rPr>
              <a:t>to</a:t>
            </a:r>
            <a:r>
              <a:rPr lang="de-DE" sz="800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de-DE" sz="800" dirty="0" err="1">
                <a:latin typeface="Proxima Nova"/>
                <a:ea typeface="Proxima Nova"/>
                <a:cs typeface="Proxima Nova"/>
                <a:sym typeface="Proxima Nova"/>
              </a:rPr>
              <a:t>change</a:t>
            </a:r>
            <a:endParaRPr sz="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Picture 17" descr="Unify Rooms by RingCentral logo">
            <a:extLst>
              <a:ext uri="{FF2B5EF4-FFF2-40B4-BE49-F238E27FC236}">
                <a16:creationId xmlns:a16="http://schemas.microsoft.com/office/drawing/2014/main" id="{7F88531A-21ED-4D8E-8DC9-24ADDEB5C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61" y="393428"/>
            <a:ext cx="2023272" cy="4754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BD6781-0C51-4720-801B-3D4135BB3B5B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404922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raphic 396" descr="Cloud outline">
            <a:extLst>
              <a:ext uri="{FF2B5EF4-FFF2-40B4-BE49-F238E27FC236}">
                <a16:creationId xmlns:a16="http://schemas.microsoft.com/office/drawing/2014/main" id="{20F01BE1-0363-4F20-861A-A569023C4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0704" y="1692337"/>
            <a:ext cx="1004638" cy="1004638"/>
          </a:xfrm>
          <a:prstGeom prst="rect">
            <a:avLst/>
          </a:prstGeom>
        </p:spPr>
      </p:pic>
      <p:pic>
        <p:nvPicPr>
          <p:cNvPr id="111" name="Picture 1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6EB5432-4BD7-49C8-81EA-4840B2D87C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37" y="2211722"/>
            <a:ext cx="684000" cy="183589"/>
          </a:xfrm>
          <a:prstGeom prst="rect">
            <a:avLst/>
          </a:prstGeom>
        </p:spPr>
      </p:pic>
      <p:pic>
        <p:nvPicPr>
          <p:cNvPr id="395" name="Graphic 394" descr="Cloud outline">
            <a:extLst>
              <a:ext uri="{FF2B5EF4-FFF2-40B4-BE49-F238E27FC236}">
                <a16:creationId xmlns:a16="http://schemas.microsoft.com/office/drawing/2014/main" id="{9232EA3B-C7E2-482B-95AB-CACDE6CE8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2156" y="1705493"/>
            <a:ext cx="1004638" cy="1004638"/>
          </a:xfrm>
          <a:prstGeom prst="rect">
            <a:avLst/>
          </a:prstGeom>
        </p:spPr>
      </p:pic>
      <p:pic>
        <p:nvPicPr>
          <p:cNvPr id="110" name="Picture 109" descr="Unify Video logo">
            <a:extLst>
              <a:ext uri="{FF2B5EF4-FFF2-40B4-BE49-F238E27FC236}">
                <a16:creationId xmlns:a16="http://schemas.microsoft.com/office/drawing/2014/main" id="{982BBBF3-B20D-4410-ADA9-9CD130CF52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85" y="2211722"/>
            <a:ext cx="684000" cy="181809"/>
          </a:xfrm>
          <a:prstGeom prst="rect">
            <a:avLst/>
          </a:prstGeom>
        </p:spPr>
      </p:pic>
      <p:pic>
        <p:nvPicPr>
          <p:cNvPr id="392" name="Graphic 391" descr="Cloud outline">
            <a:extLst>
              <a:ext uri="{FF2B5EF4-FFF2-40B4-BE49-F238E27FC236}">
                <a16:creationId xmlns:a16="http://schemas.microsoft.com/office/drawing/2014/main" id="{99BB8149-B2AC-4459-98EB-3BDEC3BDB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8633" y="1701406"/>
            <a:ext cx="1004638" cy="1004638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C7AECD5C-0BB9-4B6D-B197-5BCF9D0F9D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5881" y="2689541"/>
            <a:ext cx="468000" cy="468000"/>
          </a:xfrm>
          <a:prstGeom prst="rect">
            <a:avLst/>
          </a:prstGeom>
        </p:spPr>
      </p:pic>
      <p:sp>
        <p:nvSpPr>
          <p:cNvPr id="126" name="Google Shape;126;p33"/>
          <p:cNvSpPr txBox="1"/>
          <p:nvPr/>
        </p:nvSpPr>
        <p:spPr>
          <a:xfrm>
            <a:off x="450977" y="1143573"/>
            <a:ext cx="2700000" cy="666750"/>
          </a:xfrm>
          <a:prstGeom prst="rect">
            <a:avLst/>
          </a:prstGeom>
          <a:gradFill>
            <a:gsLst>
              <a:gs pos="100000">
                <a:srgbClr val="0596FF"/>
              </a:gs>
              <a:gs pos="0">
                <a:srgbClr val="2B2B2B">
                  <a:alpha val="50000"/>
                </a:srgbClr>
              </a:gs>
              <a:gs pos="25000">
                <a:schemeClr val="accent6"/>
              </a:gs>
            </a:gsLst>
            <a:lin ang="16200000" scaled="1"/>
          </a:gradFill>
          <a:ln>
            <a:noFill/>
          </a:ln>
        </p:spPr>
        <p:txBody>
          <a:bodyPr spcFirstLastPara="1" wrap="square" lIns="0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latin typeface="+mj-lt"/>
                <a:ea typeface="Arial"/>
                <a:cs typeface="Arial"/>
                <a:sym typeface="Arial"/>
              </a:rPr>
              <a:t>On-premise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latin typeface="+mj-lt"/>
                <a:ea typeface="Arial"/>
                <a:cs typeface="Arial"/>
                <a:sym typeface="Arial"/>
              </a:rPr>
              <a:t>or private Cloud</a:t>
            </a:r>
            <a:endParaRPr lang="en-GB" sz="1600" b="1">
              <a:latin typeface="+mj-lt"/>
            </a:endParaRPr>
          </a:p>
        </p:txBody>
      </p:sp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5B43C3F-4CD8-41A6-95DB-24B61063C9C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1" imgW="338" imgH="338" progId="TCLayout.ActiveDocument.1">
                  <p:embed/>
                </p:oleObj>
              </mc:Choice>
              <mc:Fallback>
                <p:oleObj name="think-cell Folie" r:id="rId11" imgW="338" imgH="33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75B43C3F-4CD8-41A6-95DB-24B61063C9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GB" dirty="0" err="1"/>
              <a:t>Migrationsflexibilität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Hybrid Cloud</a:t>
            </a:r>
            <a:br>
              <a:rPr lang="en-GB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Unify Video Telephony Connector </a:t>
            </a:r>
            <a:r>
              <a:rPr lang="en-US" sz="1600" dirty="0" err="1">
                <a:solidFill>
                  <a:schemeClr val="accent1"/>
                </a:solidFill>
              </a:rPr>
              <a:t>für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OpenScape</a:t>
            </a:r>
            <a:r>
              <a:rPr lang="en-US" sz="1600" dirty="0">
                <a:solidFill>
                  <a:schemeClr val="accent1"/>
                </a:solidFill>
              </a:rPr>
              <a:t> PBX </a:t>
            </a:r>
            <a:endParaRPr lang="en-GB" sz="1600" b="0" dirty="0">
              <a:solidFill>
                <a:srgbClr val="0596FF"/>
              </a:solidFill>
            </a:endParaRPr>
          </a:p>
        </p:txBody>
      </p:sp>
      <p:sp>
        <p:nvSpPr>
          <p:cNvPr id="124" name="Google Shape;124;p3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sp>
        <p:nvSpPr>
          <p:cNvPr id="127" name="Google Shape;127;p33"/>
          <p:cNvSpPr txBox="1"/>
          <p:nvPr/>
        </p:nvSpPr>
        <p:spPr>
          <a:xfrm>
            <a:off x="3222000" y="1143573"/>
            <a:ext cx="2700000" cy="666750"/>
          </a:xfrm>
          <a:prstGeom prst="rect">
            <a:avLst/>
          </a:prstGeom>
          <a:gradFill>
            <a:gsLst>
              <a:gs pos="100000">
                <a:srgbClr val="A375FF"/>
              </a:gs>
              <a:gs pos="0">
                <a:srgbClr val="2B2B2B">
                  <a:alpha val="50000"/>
                </a:srgbClr>
              </a:gs>
              <a:gs pos="25000">
                <a:schemeClr val="accent6"/>
              </a:gs>
            </a:gsLst>
            <a:lin ang="16200000" scaled="1"/>
          </a:gradFill>
          <a:ln>
            <a:noFill/>
          </a:ln>
        </p:spPr>
        <p:txBody>
          <a:bodyPr spcFirstLastPara="1" wrap="square" lIns="0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latin typeface="+mj-lt"/>
                <a:ea typeface="Arial"/>
                <a:cs typeface="Arial"/>
                <a:sym typeface="Arial"/>
              </a:rPr>
              <a:t>Hybrid Cloud</a:t>
            </a:r>
            <a:endParaRPr lang="en-GB" sz="1600">
              <a:latin typeface="+mj-lt"/>
            </a:endParaRPr>
          </a:p>
        </p:txBody>
      </p:sp>
      <p:sp>
        <p:nvSpPr>
          <p:cNvPr id="128" name="Google Shape;128;p33"/>
          <p:cNvSpPr txBox="1"/>
          <p:nvPr/>
        </p:nvSpPr>
        <p:spPr>
          <a:xfrm>
            <a:off x="7026275" y="1633993"/>
            <a:ext cx="1676400" cy="15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 smtClean="0">
                <a:solidFill>
                  <a:srgbClr val="7C7B7F"/>
                </a:solidFill>
                <a:latin typeface="Raleway" pitchFamily="2" charset="0"/>
                <a:ea typeface="Arial"/>
                <a:cs typeface="Arial"/>
                <a:sym typeface="Arial"/>
              </a:rPr>
              <a:t>16</a:t>
            </a:fld>
            <a:endParaRPr lang="en-GB" sz="1400" b="0" i="0" u="none" strike="noStrike" cap="none">
              <a:solidFill>
                <a:srgbClr val="7C7B7F"/>
              </a:solidFill>
              <a:latin typeface="Raleway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33"/>
          <p:cNvCxnSpPr>
            <a:cxnSpLocks/>
            <a:stCxn id="435" idx="0"/>
          </p:cNvCxnSpPr>
          <p:nvPr/>
        </p:nvCxnSpPr>
        <p:spPr>
          <a:xfrm rot="16200000" flipV="1">
            <a:off x="4984274" y="2867002"/>
            <a:ext cx="1015917" cy="209489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B0F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35" name="Google Shape;135;p33"/>
          <p:cNvCxnSpPr/>
          <p:nvPr/>
        </p:nvCxnSpPr>
        <p:spPr>
          <a:xfrm>
            <a:off x="543848" y="4290094"/>
            <a:ext cx="83027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36" name="Google Shape;136;p33"/>
          <p:cNvSpPr txBox="1"/>
          <p:nvPr/>
        </p:nvSpPr>
        <p:spPr>
          <a:xfrm>
            <a:off x="1196664" y="4663882"/>
            <a:ext cx="6829931" cy="2769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Arial"/>
              <a:buNone/>
              <a:tabLst/>
              <a:defRPr/>
            </a:pPr>
            <a:r>
              <a:rPr lang="en-GB" sz="1200" dirty="0">
                <a:solidFill>
                  <a:prstClr val="white"/>
                </a:solidFill>
                <a:latin typeface="Raleway" pitchFamily="2" charset="0"/>
                <a:ea typeface="Arial"/>
                <a:cs typeface="Arial"/>
                <a:sym typeface="Arial"/>
              </a:rPr>
              <a:t>Flexible </a:t>
            </a:r>
            <a:r>
              <a:rPr lang="en-GB" sz="1200" dirty="0" err="1">
                <a:solidFill>
                  <a:prstClr val="white"/>
                </a:solidFill>
                <a:latin typeface="Raleway" pitchFamily="2" charset="0"/>
                <a:ea typeface="Arial"/>
                <a:cs typeface="Arial"/>
                <a:sym typeface="Arial"/>
              </a:rPr>
              <a:t>Auswahl</a:t>
            </a:r>
            <a:r>
              <a:rPr lang="en-GB" sz="1200" dirty="0">
                <a:solidFill>
                  <a:prstClr val="white"/>
                </a:solidFill>
                <a:latin typeface="Raleway" pitchFamily="2" charset="0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solidFill>
                  <a:prstClr val="white"/>
                </a:solidFill>
                <a:latin typeface="Raleway" pitchFamily="2" charset="0"/>
                <a:ea typeface="Arial"/>
                <a:cs typeface="Arial"/>
                <a:sym typeface="Arial"/>
              </a:rPr>
              <a:t>für</a:t>
            </a:r>
            <a:r>
              <a:rPr lang="en-GB" sz="1200" dirty="0">
                <a:solidFill>
                  <a:prstClr val="white"/>
                </a:solidFill>
                <a:latin typeface="Raleway" pitchFamily="2" charset="0"/>
                <a:ea typeface="Arial"/>
                <a:cs typeface="Arial"/>
                <a:sym typeface="Arial"/>
              </a:rPr>
              <a:t> die Cloud Transformation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</p:txBody>
      </p:sp>
      <p:sp>
        <p:nvSpPr>
          <p:cNvPr id="137" name="Google Shape;137;p33"/>
          <p:cNvSpPr txBox="1"/>
          <p:nvPr/>
        </p:nvSpPr>
        <p:spPr>
          <a:xfrm>
            <a:off x="5993023" y="1143573"/>
            <a:ext cx="2700000" cy="666750"/>
          </a:xfrm>
          <a:prstGeom prst="rect">
            <a:avLst/>
          </a:prstGeom>
          <a:gradFill>
            <a:gsLst>
              <a:gs pos="100000">
                <a:srgbClr val="00A39B"/>
              </a:gs>
              <a:gs pos="0">
                <a:srgbClr val="2B2B2B">
                  <a:alpha val="50000"/>
                </a:srgbClr>
              </a:gs>
              <a:gs pos="25000">
                <a:schemeClr val="accent6"/>
              </a:gs>
            </a:gsLst>
            <a:lin ang="16200000" scaled="1"/>
          </a:gradFill>
          <a:ln>
            <a:noFill/>
          </a:ln>
        </p:spPr>
        <p:txBody>
          <a:bodyPr spcFirstLastPara="1" wrap="square" lIns="0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latin typeface="+mj-lt"/>
                <a:ea typeface="Arial"/>
                <a:cs typeface="Arial"/>
                <a:sym typeface="Arial"/>
              </a:rPr>
              <a:t>Public Cloud</a:t>
            </a:r>
            <a:endParaRPr lang="en-GB" sz="1600" b="1">
              <a:latin typeface="+mj-lt"/>
            </a:endParaRPr>
          </a:p>
        </p:txBody>
      </p:sp>
      <p:cxnSp>
        <p:nvCxnSpPr>
          <p:cNvPr id="138" name="Google Shape;138;p33"/>
          <p:cNvCxnSpPr>
            <a:cxnSpLocks/>
            <a:stCxn id="477" idx="0"/>
          </p:cNvCxnSpPr>
          <p:nvPr/>
        </p:nvCxnSpPr>
        <p:spPr>
          <a:xfrm rot="16200000" flipV="1">
            <a:off x="6828203" y="2957580"/>
            <a:ext cx="1031854" cy="7060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B0F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39" name="Google Shape;139;p33"/>
          <p:cNvCxnSpPr/>
          <p:nvPr/>
        </p:nvCxnSpPr>
        <p:spPr>
          <a:xfrm>
            <a:off x="465114" y="2578988"/>
            <a:ext cx="8250747" cy="0"/>
          </a:xfrm>
          <a:prstGeom prst="straightConnector1">
            <a:avLst/>
          </a:prstGeom>
          <a:noFill/>
          <a:ln w="12700" cap="flat" cmpd="sng">
            <a:solidFill>
              <a:srgbClr val="2DB2F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40" name="Google Shape;140;p33"/>
          <p:cNvCxnSpPr/>
          <p:nvPr/>
        </p:nvCxnSpPr>
        <p:spPr>
          <a:xfrm>
            <a:off x="429633" y="4176984"/>
            <a:ext cx="8250747" cy="0"/>
          </a:xfrm>
          <a:prstGeom prst="straightConnector1">
            <a:avLst/>
          </a:prstGeom>
          <a:noFill/>
          <a:ln w="12700" cap="flat" cmpd="sng">
            <a:solidFill>
              <a:srgbClr val="2DB2F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49" name="Google Shape;149;p33"/>
          <p:cNvCxnSpPr>
            <a:cxnSpLocks/>
          </p:cNvCxnSpPr>
          <p:nvPr/>
        </p:nvCxnSpPr>
        <p:spPr>
          <a:xfrm>
            <a:off x="1011316" y="3269285"/>
            <a:ext cx="1557259" cy="0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33"/>
          <p:cNvCxnSpPr>
            <a:cxnSpLocks/>
            <a:stCxn id="325" idx="3"/>
          </p:cNvCxnSpPr>
          <p:nvPr/>
        </p:nvCxnSpPr>
        <p:spPr>
          <a:xfrm flipV="1">
            <a:off x="2325378" y="3274550"/>
            <a:ext cx="1731" cy="205154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33"/>
          <p:cNvSpPr/>
          <p:nvPr/>
        </p:nvSpPr>
        <p:spPr>
          <a:xfrm>
            <a:off x="450978" y="3440102"/>
            <a:ext cx="2699999" cy="671950"/>
          </a:xfrm>
          <a:prstGeom prst="rect">
            <a:avLst/>
          </a:prstGeom>
          <a:gradFill>
            <a:gsLst>
              <a:gs pos="100000">
                <a:srgbClr val="0596FF"/>
              </a:gs>
              <a:gs pos="0">
                <a:srgbClr val="2B2B2B">
                  <a:alpha val="50000"/>
                </a:srgbClr>
              </a:gs>
              <a:gs pos="25000">
                <a:schemeClr val="accent6"/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0" i="0" u="none" strike="noStrike" cap="none">
              <a:solidFill>
                <a:srgbClr val="FFFFFF"/>
              </a:solidFill>
              <a:latin typeface="Raleway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3221999" y="3440025"/>
            <a:ext cx="2694217" cy="657640"/>
          </a:xfrm>
          <a:prstGeom prst="rect">
            <a:avLst/>
          </a:prstGeom>
          <a:gradFill>
            <a:gsLst>
              <a:gs pos="100000">
                <a:srgbClr val="A375FF"/>
              </a:gs>
              <a:gs pos="0">
                <a:srgbClr val="2B2B2B">
                  <a:alpha val="50000"/>
                </a:srgbClr>
              </a:gs>
              <a:gs pos="25000">
                <a:schemeClr val="accent6"/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0" i="0" u="none" strike="noStrike" cap="none">
              <a:solidFill>
                <a:srgbClr val="FFFFFF"/>
              </a:solidFill>
              <a:latin typeface="Raleway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5992416" y="3423957"/>
            <a:ext cx="2700608" cy="671950"/>
          </a:xfrm>
          <a:prstGeom prst="rect">
            <a:avLst/>
          </a:prstGeom>
          <a:gradFill>
            <a:gsLst>
              <a:gs pos="100000">
                <a:srgbClr val="00A39B"/>
              </a:gs>
              <a:gs pos="0">
                <a:srgbClr val="2B2B2B">
                  <a:alpha val="50000"/>
                </a:srgbClr>
              </a:gs>
              <a:gs pos="25000">
                <a:schemeClr val="accent6"/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0" i="0" u="none" strike="noStrike" cap="none">
              <a:solidFill>
                <a:srgbClr val="FFFFFF"/>
              </a:solidFill>
              <a:latin typeface="Raleway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33"/>
          <p:cNvCxnSpPr>
            <a:cxnSpLocks/>
            <a:endCxn id="203" idx="2"/>
          </p:cNvCxnSpPr>
          <p:nvPr/>
        </p:nvCxnSpPr>
        <p:spPr>
          <a:xfrm flipV="1">
            <a:off x="2290336" y="3145655"/>
            <a:ext cx="0" cy="12363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" name="Google Shape;133;p33">
            <a:extLst>
              <a:ext uri="{FF2B5EF4-FFF2-40B4-BE49-F238E27FC236}">
                <a16:creationId xmlns:a16="http://schemas.microsoft.com/office/drawing/2014/main" id="{43F58217-7E50-4995-8381-96F80FC3A8AC}"/>
              </a:ext>
            </a:extLst>
          </p:cNvPr>
          <p:cNvCxnSpPr>
            <a:cxnSpLocks/>
            <a:endCxn id="199" idx="0"/>
          </p:cNvCxnSpPr>
          <p:nvPr/>
        </p:nvCxnSpPr>
        <p:spPr>
          <a:xfrm flipH="1">
            <a:off x="1419595" y="2449139"/>
            <a:ext cx="1265" cy="228516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D31AF1BB-575F-4386-ABBF-23839BE130DD}"/>
              </a:ext>
            </a:extLst>
          </p:cNvPr>
          <p:cNvSpPr txBox="1"/>
          <p:nvPr/>
        </p:nvSpPr>
        <p:spPr>
          <a:xfrm>
            <a:off x="3222000" y="4329498"/>
            <a:ext cx="27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  <a:t>Installierte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  <a:t> Basis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  <a:t>schützen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596FF"/>
              </a:solidFill>
              <a:effectLst/>
              <a:uLnTx/>
              <a:uFillTx/>
              <a:latin typeface="Raleway SemiBold"/>
              <a:ea typeface="+mn-ea"/>
              <a:cs typeface="+mn-cs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0AD5605C-CDED-4A10-A527-056C12554DD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075613" y="3486183"/>
            <a:ext cx="7127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AutoShape 36">
            <a:extLst>
              <a:ext uri="{FF2B5EF4-FFF2-40B4-BE49-F238E27FC236}">
                <a16:creationId xmlns:a16="http://schemas.microsoft.com/office/drawing/2014/main" id="{CEFA4C44-6C9F-409A-9421-E3C7F0DC799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340600" y="3465513"/>
            <a:ext cx="4270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AutoShape 51">
            <a:extLst>
              <a:ext uri="{FF2B5EF4-FFF2-40B4-BE49-F238E27FC236}">
                <a16:creationId xmlns:a16="http://schemas.microsoft.com/office/drawing/2014/main" id="{46DA7B4B-D681-4A55-B513-1ECE7862915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62738" y="3467100"/>
            <a:ext cx="641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1" name="AutoShape 170">
            <a:extLst>
              <a:ext uri="{FF2B5EF4-FFF2-40B4-BE49-F238E27FC236}">
                <a16:creationId xmlns:a16="http://schemas.microsoft.com/office/drawing/2014/main" id="{238C9CB4-BF6E-4FDD-8896-F72B3FDE864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568575" y="3513138"/>
            <a:ext cx="52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746B8836-7AD6-4A5E-91D9-C34042923399}"/>
              </a:ext>
            </a:extLst>
          </p:cNvPr>
          <p:cNvGrpSpPr/>
          <p:nvPr/>
        </p:nvGrpSpPr>
        <p:grpSpPr>
          <a:xfrm>
            <a:off x="551464" y="3479704"/>
            <a:ext cx="2469764" cy="685994"/>
            <a:chOff x="551464" y="3472700"/>
            <a:chExt cx="2469764" cy="685994"/>
          </a:xfrm>
        </p:grpSpPr>
        <p:sp>
          <p:nvSpPr>
            <p:cNvPr id="145" name="Google Shape;145;p33"/>
            <p:cNvSpPr/>
            <p:nvPr/>
          </p:nvSpPr>
          <p:spPr>
            <a:xfrm>
              <a:off x="1196664" y="3491944"/>
              <a:ext cx="11049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rgbClr val="000000"/>
                </a:solidFill>
                <a:latin typeface="Raleway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Rectangle 157">
              <a:extLst>
                <a:ext uri="{FF2B5EF4-FFF2-40B4-BE49-F238E27FC236}">
                  <a16:creationId xmlns:a16="http://schemas.microsoft.com/office/drawing/2014/main" id="{22943B9A-086B-4D4A-96A4-8281EA07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159" y="3871904"/>
              <a:ext cx="3061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Mobile 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App</a:t>
              </a:r>
            </a:p>
          </p:txBody>
        </p:sp>
        <p:sp>
          <p:nvSpPr>
            <p:cNvPr id="172" name="Rectangle 172">
              <a:extLst>
                <a:ext uri="{FF2B5EF4-FFF2-40B4-BE49-F238E27FC236}">
                  <a16:creationId xmlns:a16="http://schemas.microsoft.com/office/drawing/2014/main" id="{472D4BF6-66FC-4D48-BD8D-C912F1589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165" y="3868602"/>
              <a:ext cx="2404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Soft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Client</a:t>
              </a:r>
            </a:p>
          </p:txBody>
        </p:sp>
        <p:sp>
          <p:nvSpPr>
            <p:cNvPr id="177" name="Rectangle 182">
              <a:extLst>
                <a:ext uri="{FF2B5EF4-FFF2-40B4-BE49-F238E27FC236}">
                  <a16:creationId xmlns:a16="http://schemas.microsoft.com/office/drawing/2014/main" id="{74A9B9B7-B63D-4A67-A3FB-2D6F13C23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001" y="3874604"/>
              <a:ext cx="2837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Mobile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Tablet</a:t>
              </a:r>
            </a:p>
          </p:txBody>
        </p:sp>
        <p:sp>
          <p:nvSpPr>
            <p:cNvPr id="1028" name="AutoShape 192">
              <a:extLst>
                <a:ext uri="{FF2B5EF4-FFF2-40B4-BE49-F238E27FC236}">
                  <a16:creationId xmlns:a16="http://schemas.microsoft.com/office/drawing/2014/main" id="{761840D5-B563-4A05-89D4-35D6419332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3788" y="3513138"/>
              <a:ext cx="617537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Rectangle 194">
              <a:extLst>
                <a:ext uri="{FF2B5EF4-FFF2-40B4-BE49-F238E27FC236}">
                  <a16:creationId xmlns:a16="http://schemas.microsoft.com/office/drawing/2014/main" id="{B78238F2-3CB1-4833-AE92-7C2F43D7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316" y="3871904"/>
              <a:ext cx="4985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Desk Phone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CP</a:t>
              </a:r>
            </a:p>
          </p:txBody>
        </p:sp>
        <p:sp>
          <p:nvSpPr>
            <p:cNvPr id="1045" name="AutoShape 214">
              <a:extLst>
                <a:ext uri="{FF2B5EF4-FFF2-40B4-BE49-F238E27FC236}">
                  <a16:creationId xmlns:a16="http://schemas.microsoft.com/office/drawing/2014/main" id="{A83106B6-9880-4DBD-8514-C22C05A7068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6738" y="3522663"/>
              <a:ext cx="496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Rectangle 216">
              <a:extLst>
                <a:ext uri="{FF2B5EF4-FFF2-40B4-BE49-F238E27FC236}">
                  <a16:creationId xmlns:a16="http://schemas.microsoft.com/office/drawing/2014/main" id="{388E0978-C0C7-4489-ACC0-8809CEBF7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45" y="3871904"/>
              <a:ext cx="2965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Analog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Fax</a:t>
              </a:r>
            </a:p>
          </p:txBody>
        </p:sp>
        <p:pic>
          <p:nvPicPr>
            <p:cNvPr id="1059" name="Graphic 1058">
              <a:extLst>
                <a:ext uri="{FF2B5EF4-FFF2-40B4-BE49-F238E27FC236}">
                  <a16:creationId xmlns:a16="http://schemas.microsoft.com/office/drawing/2014/main" id="{B8DFF489-47CB-4916-B667-D8E9D328D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51464" y="3476003"/>
              <a:ext cx="360000" cy="360000"/>
            </a:xfrm>
            <a:prstGeom prst="rect">
              <a:avLst/>
            </a:prstGeom>
          </p:spPr>
        </p:pic>
        <p:pic>
          <p:nvPicPr>
            <p:cNvPr id="1061" name="Graphic 1060">
              <a:extLst>
                <a:ext uri="{FF2B5EF4-FFF2-40B4-BE49-F238E27FC236}">
                  <a16:creationId xmlns:a16="http://schemas.microsoft.com/office/drawing/2014/main" id="{FB513933-6AB8-4681-909D-6BC3C4849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84487" y="3476003"/>
              <a:ext cx="360000" cy="360000"/>
            </a:xfrm>
            <a:prstGeom prst="rect">
              <a:avLst/>
            </a:prstGeom>
          </p:spPr>
        </p:pic>
        <p:pic>
          <p:nvPicPr>
            <p:cNvPr id="1067" name="Graphic 1066">
              <a:extLst>
                <a:ext uri="{FF2B5EF4-FFF2-40B4-BE49-F238E27FC236}">
                  <a16:creationId xmlns:a16="http://schemas.microsoft.com/office/drawing/2014/main" id="{68F9A46A-32CD-4BC8-9EF4-62FFD61C7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615798" y="3476003"/>
              <a:ext cx="360000" cy="360000"/>
            </a:xfrm>
            <a:prstGeom prst="rect">
              <a:avLst/>
            </a:prstGeom>
          </p:spPr>
        </p:pic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AAC40113-3147-4807-B1E1-6F13AA4859C8}"/>
                </a:ext>
              </a:extLst>
            </p:cNvPr>
            <p:cNvGrpSpPr/>
            <p:nvPr/>
          </p:nvGrpSpPr>
          <p:grpSpPr>
            <a:xfrm>
              <a:off x="2145378" y="3472700"/>
              <a:ext cx="360000" cy="360000"/>
              <a:chOff x="3016313" y="1690315"/>
              <a:chExt cx="360000" cy="360000"/>
            </a:xfrm>
          </p:grpSpPr>
          <p:sp>
            <p:nvSpPr>
              <p:cNvPr id="325" name="Graphic 1068">
                <a:extLst>
                  <a:ext uri="{FF2B5EF4-FFF2-40B4-BE49-F238E27FC236}">
                    <a16:creationId xmlns:a16="http://schemas.microsoft.com/office/drawing/2014/main" id="{E2168426-96DC-4648-92F3-1AAF67C24C25}"/>
                  </a:ext>
                </a:extLst>
              </p:cNvPr>
              <p:cNvSpPr/>
              <p:nvPr/>
            </p:nvSpPr>
            <p:spPr>
              <a:xfrm>
                <a:off x="3016313" y="1690315"/>
                <a:ext cx="360000" cy="360000"/>
              </a:xfrm>
              <a:custGeom>
                <a:avLst/>
                <a:gdLst>
                  <a:gd name="connsiteX0" fmla="*/ 2219325 w 2219325"/>
                  <a:gd name="connsiteY0" fmla="*/ 1109663 h 2219325"/>
                  <a:gd name="connsiteX1" fmla="*/ 1109663 w 2219325"/>
                  <a:gd name="connsiteY1" fmla="*/ 2219325 h 2219325"/>
                  <a:gd name="connsiteX2" fmla="*/ 0 w 2219325"/>
                  <a:gd name="connsiteY2" fmla="*/ 1109663 h 2219325"/>
                  <a:gd name="connsiteX3" fmla="*/ 1109663 w 2219325"/>
                  <a:gd name="connsiteY3" fmla="*/ 0 h 2219325"/>
                  <a:gd name="connsiteX4" fmla="*/ 2219325 w 2219325"/>
                  <a:gd name="connsiteY4" fmla="*/ 1109663 h 221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325" h="2219325">
                    <a:moveTo>
                      <a:pt x="2219325" y="1109663"/>
                    </a:moveTo>
                    <a:cubicBezTo>
                      <a:pt x="2219325" y="1722512"/>
                      <a:pt x="1722512" y="2219325"/>
                      <a:pt x="1109663" y="2219325"/>
                    </a:cubicBezTo>
                    <a:cubicBezTo>
                      <a:pt x="496813" y="2219325"/>
                      <a:pt x="0" y="1722512"/>
                      <a:pt x="0" y="1109663"/>
                    </a:cubicBezTo>
                    <a:cubicBezTo>
                      <a:pt x="0" y="496813"/>
                      <a:pt x="496813" y="0"/>
                      <a:pt x="1109663" y="0"/>
                    </a:cubicBezTo>
                    <a:cubicBezTo>
                      <a:pt x="1722512" y="0"/>
                      <a:pt x="2219325" y="496813"/>
                      <a:pt x="2219325" y="1109663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326" name="Graphic 1068">
                <a:extLst>
                  <a:ext uri="{FF2B5EF4-FFF2-40B4-BE49-F238E27FC236}">
                    <a16:creationId xmlns:a16="http://schemas.microsoft.com/office/drawing/2014/main" id="{FF844784-4DB8-4671-B55A-722F4E2DB070}"/>
                  </a:ext>
                </a:extLst>
              </p:cNvPr>
              <p:cNvGrpSpPr/>
              <p:nvPr/>
            </p:nvGrpSpPr>
            <p:grpSpPr>
              <a:xfrm>
                <a:off x="3130540" y="1780608"/>
                <a:ext cx="131562" cy="179413"/>
                <a:chOff x="5968396" y="1987749"/>
                <a:chExt cx="811053" cy="1106042"/>
              </a:xfrm>
              <a:solidFill>
                <a:schemeClr val="tx1"/>
              </a:solidFill>
            </p:grpSpPr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1A6D6B68-2CC7-4C10-92F8-20CBBD9C06F6}"/>
                    </a:ext>
                  </a:extLst>
                </p:cNvPr>
                <p:cNvSpPr/>
                <p:nvPr/>
              </p:nvSpPr>
              <p:spPr>
                <a:xfrm>
                  <a:off x="5968396" y="1987749"/>
                  <a:ext cx="811053" cy="1106042"/>
                </a:xfrm>
                <a:custGeom>
                  <a:avLst/>
                  <a:gdLst>
                    <a:gd name="connsiteX0" fmla="*/ 810959 w 811053"/>
                    <a:gd name="connsiteY0" fmla="*/ 1069181 h 1106042"/>
                    <a:gd name="connsiteX1" fmla="*/ 774097 w 811053"/>
                    <a:gd name="connsiteY1" fmla="*/ 1106043 h 1106042"/>
                    <a:gd name="connsiteX2" fmla="*/ 36862 w 811053"/>
                    <a:gd name="connsiteY2" fmla="*/ 1106043 h 1106042"/>
                    <a:gd name="connsiteX3" fmla="*/ 0 w 811053"/>
                    <a:gd name="connsiteY3" fmla="*/ 1069181 h 1106042"/>
                    <a:gd name="connsiteX4" fmla="*/ 0 w 811053"/>
                    <a:gd name="connsiteY4" fmla="*/ 36862 h 1106042"/>
                    <a:gd name="connsiteX5" fmla="*/ 36862 w 811053"/>
                    <a:gd name="connsiteY5" fmla="*/ 0 h 1106042"/>
                    <a:gd name="connsiteX6" fmla="*/ 774192 w 811053"/>
                    <a:gd name="connsiteY6" fmla="*/ 0 h 1106042"/>
                    <a:gd name="connsiteX7" fmla="*/ 811054 w 811053"/>
                    <a:gd name="connsiteY7" fmla="*/ 36862 h 1106042"/>
                    <a:gd name="connsiteX8" fmla="*/ 811054 w 811053"/>
                    <a:gd name="connsiteY8" fmla="*/ 1069181 h 1106042"/>
                    <a:gd name="connsiteX9" fmla="*/ 73723 w 811053"/>
                    <a:gd name="connsiteY9" fmla="*/ 1032224 h 1106042"/>
                    <a:gd name="connsiteX10" fmla="*/ 737330 w 811053"/>
                    <a:gd name="connsiteY10" fmla="*/ 1032224 h 1106042"/>
                    <a:gd name="connsiteX11" fmla="*/ 737330 w 811053"/>
                    <a:gd name="connsiteY11" fmla="*/ 73819 h 1106042"/>
                    <a:gd name="connsiteX12" fmla="*/ 73723 w 811053"/>
                    <a:gd name="connsiteY12" fmla="*/ 73819 h 1106042"/>
                    <a:gd name="connsiteX13" fmla="*/ 73723 w 811053"/>
                    <a:gd name="connsiteY13" fmla="*/ 1032224 h 110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1053" h="1106042">
                      <a:moveTo>
                        <a:pt x="810959" y="1069181"/>
                      </a:moveTo>
                      <a:cubicBezTo>
                        <a:pt x="810959" y="1089565"/>
                        <a:pt x="794480" y="1106043"/>
                        <a:pt x="774097" y="1106043"/>
                      </a:cubicBezTo>
                      <a:lnTo>
                        <a:pt x="36862" y="1106043"/>
                      </a:lnTo>
                      <a:cubicBezTo>
                        <a:pt x="16478" y="1106043"/>
                        <a:pt x="0" y="1089565"/>
                        <a:pt x="0" y="1069181"/>
                      </a:cubicBezTo>
                      <a:lnTo>
                        <a:pt x="0" y="36862"/>
                      </a:lnTo>
                      <a:cubicBezTo>
                        <a:pt x="0" y="16478"/>
                        <a:pt x="16478" y="0"/>
                        <a:pt x="36862" y="0"/>
                      </a:cubicBezTo>
                      <a:lnTo>
                        <a:pt x="774192" y="0"/>
                      </a:lnTo>
                      <a:cubicBezTo>
                        <a:pt x="794576" y="0"/>
                        <a:pt x="811054" y="16478"/>
                        <a:pt x="811054" y="36862"/>
                      </a:cubicBezTo>
                      <a:lnTo>
                        <a:pt x="811054" y="1069181"/>
                      </a:lnTo>
                      <a:close/>
                      <a:moveTo>
                        <a:pt x="73723" y="1032224"/>
                      </a:moveTo>
                      <a:lnTo>
                        <a:pt x="737330" y="1032224"/>
                      </a:lnTo>
                      <a:lnTo>
                        <a:pt x="737330" y="73819"/>
                      </a:lnTo>
                      <a:lnTo>
                        <a:pt x="73723" y="73819"/>
                      </a:lnTo>
                      <a:lnTo>
                        <a:pt x="73723" y="10322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F52387D5-0F3D-48ED-88B8-7E0C4C7D64EF}"/>
                    </a:ext>
                  </a:extLst>
                </p:cNvPr>
                <p:cNvSpPr/>
                <p:nvPr/>
              </p:nvSpPr>
              <p:spPr>
                <a:xfrm>
                  <a:off x="6124034" y="2150246"/>
                  <a:ext cx="493204" cy="676179"/>
                </a:xfrm>
                <a:custGeom>
                  <a:avLst/>
                  <a:gdLst>
                    <a:gd name="connsiteX0" fmla="*/ 0 w 493204"/>
                    <a:gd name="connsiteY0" fmla="*/ 0 h 676179"/>
                    <a:gd name="connsiteX1" fmla="*/ 493205 w 493204"/>
                    <a:gd name="connsiteY1" fmla="*/ 0 h 676179"/>
                    <a:gd name="connsiteX2" fmla="*/ 493205 w 493204"/>
                    <a:gd name="connsiteY2" fmla="*/ 676180 h 676179"/>
                    <a:gd name="connsiteX3" fmla="*/ 0 w 493204"/>
                    <a:gd name="connsiteY3" fmla="*/ 676180 h 676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3204" h="676179">
                      <a:moveTo>
                        <a:pt x="0" y="0"/>
                      </a:moveTo>
                      <a:lnTo>
                        <a:pt x="493205" y="0"/>
                      </a:lnTo>
                      <a:lnTo>
                        <a:pt x="493205" y="676180"/>
                      </a:lnTo>
                      <a:lnTo>
                        <a:pt x="0" y="67618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079761DB-433C-488E-9A82-EAA4E100C786}"/>
                    </a:ext>
                  </a:extLst>
                </p:cNvPr>
                <p:cNvSpPr/>
                <p:nvPr/>
              </p:nvSpPr>
              <p:spPr>
                <a:xfrm>
                  <a:off x="6335775" y="2891863"/>
                  <a:ext cx="73723" cy="73723"/>
                </a:xfrm>
                <a:custGeom>
                  <a:avLst/>
                  <a:gdLst>
                    <a:gd name="connsiteX0" fmla="*/ 0 w 73723"/>
                    <a:gd name="connsiteY0" fmla="*/ 0 h 73723"/>
                    <a:gd name="connsiteX1" fmla="*/ 73723 w 73723"/>
                    <a:gd name="connsiteY1" fmla="*/ 0 h 73723"/>
                    <a:gd name="connsiteX2" fmla="*/ 73723 w 73723"/>
                    <a:gd name="connsiteY2" fmla="*/ 73724 h 73723"/>
                    <a:gd name="connsiteX3" fmla="*/ 0 w 73723"/>
                    <a:gd name="connsiteY3" fmla="*/ 73724 h 7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723" h="73723">
                      <a:moveTo>
                        <a:pt x="0" y="0"/>
                      </a:moveTo>
                      <a:lnTo>
                        <a:pt x="73723" y="0"/>
                      </a:lnTo>
                      <a:lnTo>
                        <a:pt x="73723" y="73724"/>
                      </a:lnTo>
                      <a:lnTo>
                        <a:pt x="0" y="737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pic>
          <p:nvPicPr>
            <p:cNvPr id="330" name="Graphic 329">
              <a:extLst>
                <a:ext uri="{FF2B5EF4-FFF2-40B4-BE49-F238E27FC236}">
                  <a16:creationId xmlns:a16="http://schemas.microsoft.com/office/drawing/2014/main" id="{8407DEBA-3E8C-4874-B577-A516501FA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61228" y="3472701"/>
              <a:ext cx="360000" cy="360000"/>
            </a:xfrm>
            <a:prstGeom prst="rect">
              <a:avLst/>
            </a:prstGeom>
          </p:spPr>
        </p:pic>
      </p:grpSp>
      <p:cxnSp>
        <p:nvCxnSpPr>
          <p:cNvPr id="311" name="Google Shape;242;p33">
            <a:extLst>
              <a:ext uri="{FF2B5EF4-FFF2-40B4-BE49-F238E27FC236}">
                <a16:creationId xmlns:a16="http://schemas.microsoft.com/office/drawing/2014/main" id="{763B599D-0A24-4AE1-8E39-13A836D92A7F}"/>
              </a:ext>
            </a:extLst>
          </p:cNvPr>
          <p:cNvCxnSpPr>
            <a:cxnSpLocks/>
            <a:stCxn id="199" idx="3"/>
            <a:endCxn id="203" idx="1"/>
          </p:cNvCxnSpPr>
          <p:nvPr/>
        </p:nvCxnSpPr>
        <p:spPr>
          <a:xfrm>
            <a:off x="1653595" y="2911655"/>
            <a:ext cx="402741" cy="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3" name="Graphic 202">
            <a:extLst>
              <a:ext uri="{FF2B5EF4-FFF2-40B4-BE49-F238E27FC236}">
                <a16:creationId xmlns:a16="http://schemas.microsoft.com/office/drawing/2014/main" id="{082A1599-111F-4143-9BCE-8DB10A4C464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56336" y="2677655"/>
            <a:ext cx="468000" cy="468000"/>
          </a:xfrm>
          <a:prstGeom prst="rect">
            <a:avLst/>
          </a:prstGeom>
        </p:spPr>
      </p:pic>
      <p:pic>
        <p:nvPicPr>
          <p:cNvPr id="199" name="Graphic 198">
            <a:extLst>
              <a:ext uri="{FF2B5EF4-FFF2-40B4-BE49-F238E27FC236}">
                <a16:creationId xmlns:a16="http://schemas.microsoft.com/office/drawing/2014/main" id="{07A19E5D-26E4-4A88-B41F-A20B3C867E8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85595" y="2677655"/>
            <a:ext cx="468000" cy="468000"/>
          </a:xfrm>
          <a:prstGeom prst="rect">
            <a:avLst/>
          </a:prstGeom>
        </p:spPr>
      </p:pic>
      <p:cxnSp>
        <p:nvCxnSpPr>
          <p:cNvPr id="377" name="Google Shape;151;p33">
            <a:extLst>
              <a:ext uri="{FF2B5EF4-FFF2-40B4-BE49-F238E27FC236}">
                <a16:creationId xmlns:a16="http://schemas.microsoft.com/office/drawing/2014/main" id="{FC394A78-09EE-40FC-932D-9FD5B1013663}"/>
              </a:ext>
            </a:extLst>
          </p:cNvPr>
          <p:cNvCxnSpPr>
            <a:cxnSpLocks/>
            <a:stCxn id="1061" idx="0"/>
          </p:cNvCxnSpPr>
          <p:nvPr/>
        </p:nvCxnSpPr>
        <p:spPr>
          <a:xfrm flipH="1" flipV="1">
            <a:off x="1263401" y="3289139"/>
            <a:ext cx="1086" cy="193868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0" name="Google Shape;151;p33">
            <a:extLst>
              <a:ext uri="{FF2B5EF4-FFF2-40B4-BE49-F238E27FC236}">
                <a16:creationId xmlns:a16="http://schemas.microsoft.com/office/drawing/2014/main" id="{3099F3E1-3349-4A60-998B-8E2F2D73F265}"/>
              </a:ext>
            </a:extLst>
          </p:cNvPr>
          <p:cNvCxnSpPr>
            <a:cxnSpLocks/>
            <a:stCxn id="1067" idx="0"/>
          </p:cNvCxnSpPr>
          <p:nvPr/>
        </p:nvCxnSpPr>
        <p:spPr>
          <a:xfrm flipV="1">
            <a:off x="1795798" y="3289139"/>
            <a:ext cx="0" cy="193868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3" name="Google Shape;143;p33">
            <a:extLst>
              <a:ext uri="{FF2B5EF4-FFF2-40B4-BE49-F238E27FC236}">
                <a16:creationId xmlns:a16="http://schemas.microsoft.com/office/drawing/2014/main" id="{C2906789-8992-4CBA-9754-E2F2BD78C911}"/>
              </a:ext>
            </a:extLst>
          </p:cNvPr>
          <p:cNvSpPr txBox="1"/>
          <p:nvPr/>
        </p:nvSpPr>
        <p:spPr>
          <a:xfrm>
            <a:off x="1106692" y="2126051"/>
            <a:ext cx="625806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ea typeface="Arial"/>
                <a:cs typeface="Arial"/>
                <a:sym typeface="Arial"/>
              </a:rPr>
              <a:t>Telco</a:t>
            </a:r>
            <a:br>
              <a:rPr lang="en-GB" sz="1000" b="0" i="0" u="none" strike="noStrike" cap="none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ea typeface="Arial"/>
                <a:cs typeface="Arial"/>
                <a:sym typeface="Arial"/>
              </a:rPr>
            </a:br>
            <a:r>
              <a:rPr lang="en-GB" sz="800" b="0" i="0" u="none" strike="noStrike" cap="none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ea typeface="Arial"/>
                <a:cs typeface="Arial"/>
                <a:sym typeface="Arial"/>
              </a:rPr>
              <a:t>SIP Trunk </a:t>
            </a:r>
            <a:endParaRPr lang="en-GB">
              <a:solidFill>
                <a:schemeClr val="bg1">
                  <a:lumMod val="25000"/>
                  <a:lumOff val="75000"/>
                </a:schemeClr>
              </a:solidFill>
              <a:latin typeface="Raleway" pitchFamily="2" charset="0"/>
            </a:endParaRPr>
          </a:p>
        </p:txBody>
      </p:sp>
      <p:pic>
        <p:nvPicPr>
          <p:cNvPr id="1093" name="Graphic 1092" descr="Cloud outline">
            <a:extLst>
              <a:ext uri="{FF2B5EF4-FFF2-40B4-BE49-F238E27FC236}">
                <a16:creationId xmlns:a16="http://schemas.microsoft.com/office/drawing/2014/main" id="{6F59073B-507D-4815-B00A-49CA4031D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039" y="1692337"/>
            <a:ext cx="1004638" cy="1004638"/>
          </a:xfrm>
          <a:prstGeom prst="rect">
            <a:avLst/>
          </a:prstGeom>
        </p:spPr>
      </p:pic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3C70316-F08B-47F2-A31E-803F7BAD5BF8}"/>
              </a:ext>
            </a:extLst>
          </p:cNvPr>
          <p:cNvGrpSpPr/>
          <p:nvPr/>
        </p:nvGrpSpPr>
        <p:grpSpPr>
          <a:xfrm>
            <a:off x="3307212" y="3479704"/>
            <a:ext cx="2469764" cy="685994"/>
            <a:chOff x="551464" y="3472700"/>
            <a:chExt cx="2469764" cy="685994"/>
          </a:xfrm>
        </p:grpSpPr>
        <p:sp>
          <p:nvSpPr>
            <p:cNvPr id="422" name="Google Shape;145;p33">
              <a:extLst>
                <a:ext uri="{FF2B5EF4-FFF2-40B4-BE49-F238E27FC236}">
                  <a16:creationId xmlns:a16="http://schemas.microsoft.com/office/drawing/2014/main" id="{5F99D053-912C-48E9-9407-6C9C927D2CAE}"/>
                </a:ext>
              </a:extLst>
            </p:cNvPr>
            <p:cNvSpPr/>
            <p:nvPr/>
          </p:nvSpPr>
          <p:spPr>
            <a:xfrm>
              <a:off x="1196664" y="3491944"/>
              <a:ext cx="11049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rgbClr val="000000"/>
                </a:solidFill>
                <a:latin typeface="Raleway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Rectangle 157">
              <a:extLst>
                <a:ext uri="{FF2B5EF4-FFF2-40B4-BE49-F238E27FC236}">
                  <a16:creationId xmlns:a16="http://schemas.microsoft.com/office/drawing/2014/main" id="{A5A44C53-29C7-48BE-B010-541249F7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159" y="3871904"/>
              <a:ext cx="3061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Mobile 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App</a:t>
              </a:r>
            </a:p>
          </p:txBody>
        </p:sp>
        <p:sp>
          <p:nvSpPr>
            <p:cNvPr id="425" name="Rectangle 172">
              <a:extLst>
                <a:ext uri="{FF2B5EF4-FFF2-40B4-BE49-F238E27FC236}">
                  <a16:creationId xmlns:a16="http://schemas.microsoft.com/office/drawing/2014/main" id="{AE0CD84C-51BA-4653-9C50-069126A1C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165" y="3868602"/>
              <a:ext cx="2404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Soft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Client</a:t>
              </a:r>
            </a:p>
          </p:txBody>
        </p:sp>
        <p:sp>
          <p:nvSpPr>
            <p:cNvPr id="426" name="Rectangle 182">
              <a:extLst>
                <a:ext uri="{FF2B5EF4-FFF2-40B4-BE49-F238E27FC236}">
                  <a16:creationId xmlns:a16="http://schemas.microsoft.com/office/drawing/2014/main" id="{5955313B-7361-4BC3-B609-9DF865001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001" y="3874604"/>
              <a:ext cx="2837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Mobile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Tablet</a:t>
              </a:r>
            </a:p>
          </p:txBody>
        </p:sp>
        <p:sp>
          <p:nvSpPr>
            <p:cNvPr id="427" name="AutoShape 192">
              <a:extLst>
                <a:ext uri="{FF2B5EF4-FFF2-40B4-BE49-F238E27FC236}">
                  <a16:creationId xmlns:a16="http://schemas.microsoft.com/office/drawing/2014/main" id="{DBFA1B64-E0D4-4AB8-B343-86B88C68F6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3788" y="3513138"/>
              <a:ext cx="617537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" name="Rectangle 194">
              <a:extLst>
                <a:ext uri="{FF2B5EF4-FFF2-40B4-BE49-F238E27FC236}">
                  <a16:creationId xmlns:a16="http://schemas.microsoft.com/office/drawing/2014/main" id="{F2F7FECD-98EE-4760-8E7C-93934E12D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316" y="3871904"/>
              <a:ext cx="4985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Desk Phone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CP</a:t>
              </a:r>
            </a:p>
          </p:txBody>
        </p:sp>
        <p:sp>
          <p:nvSpPr>
            <p:cNvPr id="429" name="AutoShape 214">
              <a:extLst>
                <a:ext uri="{FF2B5EF4-FFF2-40B4-BE49-F238E27FC236}">
                  <a16:creationId xmlns:a16="http://schemas.microsoft.com/office/drawing/2014/main" id="{97CE853A-3633-4F7E-87B6-6D3BAD3653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6738" y="3522663"/>
              <a:ext cx="496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0" name="Rectangle 216">
              <a:extLst>
                <a:ext uri="{FF2B5EF4-FFF2-40B4-BE49-F238E27FC236}">
                  <a16:creationId xmlns:a16="http://schemas.microsoft.com/office/drawing/2014/main" id="{96AABAF9-5489-40A2-9854-53837D346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45" y="3871904"/>
              <a:ext cx="2965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Analog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Fax</a:t>
              </a:r>
            </a:p>
          </p:txBody>
        </p:sp>
        <p:pic>
          <p:nvPicPr>
            <p:cNvPr id="431" name="Graphic 430">
              <a:extLst>
                <a:ext uri="{FF2B5EF4-FFF2-40B4-BE49-F238E27FC236}">
                  <a16:creationId xmlns:a16="http://schemas.microsoft.com/office/drawing/2014/main" id="{3704B292-D681-49D0-BC52-723F8D72F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51464" y="3476003"/>
              <a:ext cx="360000" cy="360000"/>
            </a:xfrm>
            <a:prstGeom prst="rect">
              <a:avLst/>
            </a:prstGeom>
          </p:spPr>
        </p:pic>
        <p:pic>
          <p:nvPicPr>
            <p:cNvPr id="432" name="Graphic 431">
              <a:extLst>
                <a:ext uri="{FF2B5EF4-FFF2-40B4-BE49-F238E27FC236}">
                  <a16:creationId xmlns:a16="http://schemas.microsoft.com/office/drawing/2014/main" id="{440AD583-9255-4C57-A72E-58C89FA0F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84487" y="3476003"/>
              <a:ext cx="360000" cy="360000"/>
            </a:xfrm>
            <a:prstGeom prst="rect">
              <a:avLst/>
            </a:prstGeom>
          </p:spPr>
        </p:pic>
        <p:pic>
          <p:nvPicPr>
            <p:cNvPr id="433" name="Graphic 432">
              <a:extLst>
                <a:ext uri="{FF2B5EF4-FFF2-40B4-BE49-F238E27FC236}">
                  <a16:creationId xmlns:a16="http://schemas.microsoft.com/office/drawing/2014/main" id="{3F4665BB-AE34-47C7-BC62-591FB13B0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615798" y="3476003"/>
              <a:ext cx="360000" cy="360000"/>
            </a:xfrm>
            <a:prstGeom prst="rect">
              <a:avLst/>
            </a:prstGeom>
          </p:spPr>
        </p:pic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35ED3BEB-491A-4437-B51D-EE6B1BECDD22}"/>
                </a:ext>
              </a:extLst>
            </p:cNvPr>
            <p:cNvGrpSpPr/>
            <p:nvPr/>
          </p:nvGrpSpPr>
          <p:grpSpPr>
            <a:xfrm>
              <a:off x="2145378" y="3472700"/>
              <a:ext cx="360000" cy="360000"/>
              <a:chOff x="3016313" y="1690315"/>
              <a:chExt cx="360000" cy="360000"/>
            </a:xfrm>
          </p:grpSpPr>
          <p:sp>
            <p:nvSpPr>
              <p:cNvPr id="436" name="Graphic 1068">
                <a:extLst>
                  <a:ext uri="{FF2B5EF4-FFF2-40B4-BE49-F238E27FC236}">
                    <a16:creationId xmlns:a16="http://schemas.microsoft.com/office/drawing/2014/main" id="{E6035096-94CF-4A30-B872-B094AEF215F7}"/>
                  </a:ext>
                </a:extLst>
              </p:cNvPr>
              <p:cNvSpPr/>
              <p:nvPr/>
            </p:nvSpPr>
            <p:spPr>
              <a:xfrm>
                <a:off x="3016313" y="1690315"/>
                <a:ext cx="360000" cy="360000"/>
              </a:xfrm>
              <a:custGeom>
                <a:avLst/>
                <a:gdLst>
                  <a:gd name="connsiteX0" fmla="*/ 2219325 w 2219325"/>
                  <a:gd name="connsiteY0" fmla="*/ 1109663 h 2219325"/>
                  <a:gd name="connsiteX1" fmla="*/ 1109663 w 2219325"/>
                  <a:gd name="connsiteY1" fmla="*/ 2219325 h 2219325"/>
                  <a:gd name="connsiteX2" fmla="*/ 0 w 2219325"/>
                  <a:gd name="connsiteY2" fmla="*/ 1109663 h 2219325"/>
                  <a:gd name="connsiteX3" fmla="*/ 1109663 w 2219325"/>
                  <a:gd name="connsiteY3" fmla="*/ 0 h 2219325"/>
                  <a:gd name="connsiteX4" fmla="*/ 2219325 w 2219325"/>
                  <a:gd name="connsiteY4" fmla="*/ 1109663 h 221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325" h="2219325">
                    <a:moveTo>
                      <a:pt x="2219325" y="1109663"/>
                    </a:moveTo>
                    <a:cubicBezTo>
                      <a:pt x="2219325" y="1722512"/>
                      <a:pt x="1722512" y="2219325"/>
                      <a:pt x="1109663" y="2219325"/>
                    </a:cubicBezTo>
                    <a:cubicBezTo>
                      <a:pt x="496813" y="2219325"/>
                      <a:pt x="0" y="1722512"/>
                      <a:pt x="0" y="1109663"/>
                    </a:cubicBezTo>
                    <a:cubicBezTo>
                      <a:pt x="0" y="496813"/>
                      <a:pt x="496813" y="0"/>
                      <a:pt x="1109663" y="0"/>
                    </a:cubicBezTo>
                    <a:cubicBezTo>
                      <a:pt x="1722512" y="0"/>
                      <a:pt x="2219325" y="496813"/>
                      <a:pt x="2219325" y="1109663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437" name="Graphic 1068">
                <a:extLst>
                  <a:ext uri="{FF2B5EF4-FFF2-40B4-BE49-F238E27FC236}">
                    <a16:creationId xmlns:a16="http://schemas.microsoft.com/office/drawing/2014/main" id="{7ADBC02B-2188-4B11-8302-435AE85F740F}"/>
                  </a:ext>
                </a:extLst>
              </p:cNvPr>
              <p:cNvGrpSpPr/>
              <p:nvPr/>
            </p:nvGrpSpPr>
            <p:grpSpPr>
              <a:xfrm>
                <a:off x="3130540" y="1780608"/>
                <a:ext cx="131562" cy="179413"/>
                <a:chOff x="5968396" y="1987749"/>
                <a:chExt cx="811053" cy="1106042"/>
              </a:xfrm>
              <a:solidFill>
                <a:schemeClr val="tx1"/>
              </a:solidFill>
            </p:grpSpPr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102CD374-4249-421C-9B4D-0CAAB41125F7}"/>
                    </a:ext>
                  </a:extLst>
                </p:cNvPr>
                <p:cNvSpPr/>
                <p:nvPr/>
              </p:nvSpPr>
              <p:spPr>
                <a:xfrm>
                  <a:off x="5968396" y="1987749"/>
                  <a:ext cx="811053" cy="1106042"/>
                </a:xfrm>
                <a:custGeom>
                  <a:avLst/>
                  <a:gdLst>
                    <a:gd name="connsiteX0" fmla="*/ 810959 w 811053"/>
                    <a:gd name="connsiteY0" fmla="*/ 1069181 h 1106042"/>
                    <a:gd name="connsiteX1" fmla="*/ 774097 w 811053"/>
                    <a:gd name="connsiteY1" fmla="*/ 1106043 h 1106042"/>
                    <a:gd name="connsiteX2" fmla="*/ 36862 w 811053"/>
                    <a:gd name="connsiteY2" fmla="*/ 1106043 h 1106042"/>
                    <a:gd name="connsiteX3" fmla="*/ 0 w 811053"/>
                    <a:gd name="connsiteY3" fmla="*/ 1069181 h 1106042"/>
                    <a:gd name="connsiteX4" fmla="*/ 0 w 811053"/>
                    <a:gd name="connsiteY4" fmla="*/ 36862 h 1106042"/>
                    <a:gd name="connsiteX5" fmla="*/ 36862 w 811053"/>
                    <a:gd name="connsiteY5" fmla="*/ 0 h 1106042"/>
                    <a:gd name="connsiteX6" fmla="*/ 774192 w 811053"/>
                    <a:gd name="connsiteY6" fmla="*/ 0 h 1106042"/>
                    <a:gd name="connsiteX7" fmla="*/ 811054 w 811053"/>
                    <a:gd name="connsiteY7" fmla="*/ 36862 h 1106042"/>
                    <a:gd name="connsiteX8" fmla="*/ 811054 w 811053"/>
                    <a:gd name="connsiteY8" fmla="*/ 1069181 h 1106042"/>
                    <a:gd name="connsiteX9" fmla="*/ 73723 w 811053"/>
                    <a:gd name="connsiteY9" fmla="*/ 1032224 h 1106042"/>
                    <a:gd name="connsiteX10" fmla="*/ 737330 w 811053"/>
                    <a:gd name="connsiteY10" fmla="*/ 1032224 h 1106042"/>
                    <a:gd name="connsiteX11" fmla="*/ 737330 w 811053"/>
                    <a:gd name="connsiteY11" fmla="*/ 73819 h 1106042"/>
                    <a:gd name="connsiteX12" fmla="*/ 73723 w 811053"/>
                    <a:gd name="connsiteY12" fmla="*/ 73819 h 1106042"/>
                    <a:gd name="connsiteX13" fmla="*/ 73723 w 811053"/>
                    <a:gd name="connsiteY13" fmla="*/ 1032224 h 110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1053" h="1106042">
                      <a:moveTo>
                        <a:pt x="810959" y="1069181"/>
                      </a:moveTo>
                      <a:cubicBezTo>
                        <a:pt x="810959" y="1089565"/>
                        <a:pt x="794480" y="1106043"/>
                        <a:pt x="774097" y="1106043"/>
                      </a:cubicBezTo>
                      <a:lnTo>
                        <a:pt x="36862" y="1106043"/>
                      </a:lnTo>
                      <a:cubicBezTo>
                        <a:pt x="16478" y="1106043"/>
                        <a:pt x="0" y="1089565"/>
                        <a:pt x="0" y="1069181"/>
                      </a:cubicBezTo>
                      <a:lnTo>
                        <a:pt x="0" y="36862"/>
                      </a:lnTo>
                      <a:cubicBezTo>
                        <a:pt x="0" y="16478"/>
                        <a:pt x="16478" y="0"/>
                        <a:pt x="36862" y="0"/>
                      </a:cubicBezTo>
                      <a:lnTo>
                        <a:pt x="774192" y="0"/>
                      </a:lnTo>
                      <a:cubicBezTo>
                        <a:pt x="794576" y="0"/>
                        <a:pt x="811054" y="16478"/>
                        <a:pt x="811054" y="36862"/>
                      </a:cubicBezTo>
                      <a:lnTo>
                        <a:pt x="811054" y="1069181"/>
                      </a:lnTo>
                      <a:close/>
                      <a:moveTo>
                        <a:pt x="73723" y="1032224"/>
                      </a:moveTo>
                      <a:lnTo>
                        <a:pt x="737330" y="1032224"/>
                      </a:lnTo>
                      <a:lnTo>
                        <a:pt x="737330" y="73819"/>
                      </a:lnTo>
                      <a:lnTo>
                        <a:pt x="73723" y="73819"/>
                      </a:lnTo>
                      <a:lnTo>
                        <a:pt x="73723" y="10322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9" name="Freeform: Shape 438">
                  <a:extLst>
                    <a:ext uri="{FF2B5EF4-FFF2-40B4-BE49-F238E27FC236}">
                      <a16:creationId xmlns:a16="http://schemas.microsoft.com/office/drawing/2014/main" id="{407A3936-AAD0-432A-9445-3473E6183860}"/>
                    </a:ext>
                  </a:extLst>
                </p:cNvPr>
                <p:cNvSpPr/>
                <p:nvPr/>
              </p:nvSpPr>
              <p:spPr>
                <a:xfrm>
                  <a:off x="6124034" y="2150246"/>
                  <a:ext cx="493204" cy="676179"/>
                </a:xfrm>
                <a:custGeom>
                  <a:avLst/>
                  <a:gdLst>
                    <a:gd name="connsiteX0" fmla="*/ 0 w 493204"/>
                    <a:gd name="connsiteY0" fmla="*/ 0 h 676179"/>
                    <a:gd name="connsiteX1" fmla="*/ 493205 w 493204"/>
                    <a:gd name="connsiteY1" fmla="*/ 0 h 676179"/>
                    <a:gd name="connsiteX2" fmla="*/ 493205 w 493204"/>
                    <a:gd name="connsiteY2" fmla="*/ 676180 h 676179"/>
                    <a:gd name="connsiteX3" fmla="*/ 0 w 493204"/>
                    <a:gd name="connsiteY3" fmla="*/ 676180 h 676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3204" h="676179">
                      <a:moveTo>
                        <a:pt x="0" y="0"/>
                      </a:moveTo>
                      <a:lnTo>
                        <a:pt x="493205" y="0"/>
                      </a:lnTo>
                      <a:lnTo>
                        <a:pt x="493205" y="676180"/>
                      </a:lnTo>
                      <a:lnTo>
                        <a:pt x="0" y="67618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46D9529A-11A5-4274-8439-C8205E3867E1}"/>
                    </a:ext>
                  </a:extLst>
                </p:cNvPr>
                <p:cNvSpPr/>
                <p:nvPr/>
              </p:nvSpPr>
              <p:spPr>
                <a:xfrm>
                  <a:off x="6335775" y="2891863"/>
                  <a:ext cx="73723" cy="73723"/>
                </a:xfrm>
                <a:custGeom>
                  <a:avLst/>
                  <a:gdLst>
                    <a:gd name="connsiteX0" fmla="*/ 0 w 73723"/>
                    <a:gd name="connsiteY0" fmla="*/ 0 h 73723"/>
                    <a:gd name="connsiteX1" fmla="*/ 73723 w 73723"/>
                    <a:gd name="connsiteY1" fmla="*/ 0 h 73723"/>
                    <a:gd name="connsiteX2" fmla="*/ 73723 w 73723"/>
                    <a:gd name="connsiteY2" fmla="*/ 73724 h 73723"/>
                    <a:gd name="connsiteX3" fmla="*/ 0 w 73723"/>
                    <a:gd name="connsiteY3" fmla="*/ 73724 h 7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723" h="73723">
                      <a:moveTo>
                        <a:pt x="0" y="0"/>
                      </a:moveTo>
                      <a:lnTo>
                        <a:pt x="73723" y="0"/>
                      </a:lnTo>
                      <a:lnTo>
                        <a:pt x="73723" y="73724"/>
                      </a:lnTo>
                      <a:lnTo>
                        <a:pt x="0" y="737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pic>
          <p:nvPicPr>
            <p:cNvPr id="435" name="Graphic 434">
              <a:extLst>
                <a:ext uri="{FF2B5EF4-FFF2-40B4-BE49-F238E27FC236}">
                  <a16:creationId xmlns:a16="http://schemas.microsoft.com/office/drawing/2014/main" id="{4D9B632B-8641-48F6-AB6C-469D9EFD0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61228" y="3472701"/>
              <a:ext cx="360000" cy="360000"/>
            </a:xfrm>
            <a:prstGeom prst="rect">
              <a:avLst/>
            </a:prstGeom>
          </p:spPr>
        </p:pic>
      </p:grpSp>
      <p:cxnSp>
        <p:nvCxnSpPr>
          <p:cNvPr id="443" name="Google Shape;151;p33">
            <a:extLst>
              <a:ext uri="{FF2B5EF4-FFF2-40B4-BE49-F238E27FC236}">
                <a16:creationId xmlns:a16="http://schemas.microsoft.com/office/drawing/2014/main" id="{23D461E7-4800-409E-9D38-C083F32C11A3}"/>
              </a:ext>
            </a:extLst>
          </p:cNvPr>
          <p:cNvCxnSpPr>
            <a:cxnSpLocks/>
            <a:stCxn id="436" idx="3"/>
          </p:cNvCxnSpPr>
          <p:nvPr/>
        </p:nvCxnSpPr>
        <p:spPr>
          <a:xfrm flipV="1">
            <a:off x="5081126" y="3273790"/>
            <a:ext cx="0" cy="205914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133;p33">
            <a:extLst>
              <a:ext uri="{FF2B5EF4-FFF2-40B4-BE49-F238E27FC236}">
                <a16:creationId xmlns:a16="http://schemas.microsoft.com/office/drawing/2014/main" id="{3B85FD66-0475-44F2-A2E2-6A410287E662}"/>
              </a:ext>
            </a:extLst>
          </p:cNvPr>
          <p:cNvCxnSpPr>
            <a:cxnSpLocks/>
            <a:endCxn id="447" idx="0"/>
          </p:cNvCxnSpPr>
          <p:nvPr/>
        </p:nvCxnSpPr>
        <p:spPr>
          <a:xfrm>
            <a:off x="3941530" y="2445183"/>
            <a:ext cx="0" cy="242225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1" name="Google Shape;143;p33">
            <a:extLst>
              <a:ext uri="{FF2B5EF4-FFF2-40B4-BE49-F238E27FC236}">
                <a16:creationId xmlns:a16="http://schemas.microsoft.com/office/drawing/2014/main" id="{CA985FBD-7F26-417F-9A56-99F0912B3376}"/>
              </a:ext>
            </a:extLst>
          </p:cNvPr>
          <p:cNvSpPr txBox="1"/>
          <p:nvPr/>
        </p:nvSpPr>
        <p:spPr>
          <a:xfrm>
            <a:off x="3621286" y="2135120"/>
            <a:ext cx="625806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ea typeface="Arial"/>
                <a:cs typeface="Arial"/>
                <a:sym typeface="Arial"/>
              </a:rPr>
              <a:t>Telco</a:t>
            </a:r>
            <a:br>
              <a:rPr lang="en-GB" sz="1000" b="0" i="0" u="none" strike="noStrike" cap="none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ea typeface="Arial"/>
                <a:cs typeface="Arial"/>
                <a:sym typeface="Arial"/>
              </a:rPr>
            </a:br>
            <a:r>
              <a:rPr lang="en-GB" sz="800" b="0" i="0" u="none" strike="noStrike" cap="none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ea typeface="Arial"/>
                <a:cs typeface="Arial"/>
                <a:sym typeface="Arial"/>
              </a:rPr>
              <a:t>SIP Trunk </a:t>
            </a:r>
            <a:endParaRPr lang="en-GB">
              <a:solidFill>
                <a:schemeClr val="bg1">
                  <a:lumMod val="25000"/>
                  <a:lumOff val="75000"/>
                </a:schemeClr>
              </a:solidFill>
              <a:latin typeface="Raleway" pitchFamily="2" charset="0"/>
            </a:endParaRPr>
          </a:p>
        </p:txBody>
      </p:sp>
      <p:cxnSp>
        <p:nvCxnSpPr>
          <p:cNvPr id="442" name="Google Shape;149;p33">
            <a:extLst>
              <a:ext uri="{FF2B5EF4-FFF2-40B4-BE49-F238E27FC236}">
                <a16:creationId xmlns:a16="http://schemas.microsoft.com/office/drawing/2014/main" id="{27BE14C5-0F0C-40CE-A681-4DED7B037838}"/>
              </a:ext>
            </a:extLst>
          </p:cNvPr>
          <p:cNvCxnSpPr>
            <a:cxnSpLocks/>
          </p:cNvCxnSpPr>
          <p:nvPr/>
        </p:nvCxnSpPr>
        <p:spPr>
          <a:xfrm>
            <a:off x="3730101" y="3279038"/>
            <a:ext cx="1557259" cy="0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Google Shape;245;p33">
            <a:extLst>
              <a:ext uri="{FF2B5EF4-FFF2-40B4-BE49-F238E27FC236}">
                <a16:creationId xmlns:a16="http://schemas.microsoft.com/office/drawing/2014/main" id="{F70B5D0E-0CAC-497C-8838-BE47B79351F9}"/>
              </a:ext>
            </a:extLst>
          </p:cNvPr>
          <p:cNvCxnSpPr>
            <a:cxnSpLocks/>
          </p:cNvCxnSpPr>
          <p:nvPr/>
        </p:nvCxnSpPr>
        <p:spPr>
          <a:xfrm flipV="1">
            <a:off x="4812271" y="3155408"/>
            <a:ext cx="0" cy="12363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242;p33">
            <a:extLst>
              <a:ext uri="{FF2B5EF4-FFF2-40B4-BE49-F238E27FC236}">
                <a16:creationId xmlns:a16="http://schemas.microsoft.com/office/drawing/2014/main" id="{B66BE131-D4B3-401D-BFFC-0EB6A2B266C4}"/>
              </a:ext>
            </a:extLst>
          </p:cNvPr>
          <p:cNvCxnSpPr>
            <a:cxnSpLocks/>
            <a:stCxn id="447" idx="3"/>
          </p:cNvCxnSpPr>
          <p:nvPr/>
        </p:nvCxnSpPr>
        <p:spPr>
          <a:xfrm>
            <a:off x="4175530" y="2921408"/>
            <a:ext cx="402741" cy="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7" name="Graphic 446">
            <a:extLst>
              <a:ext uri="{FF2B5EF4-FFF2-40B4-BE49-F238E27FC236}">
                <a16:creationId xmlns:a16="http://schemas.microsoft.com/office/drawing/2014/main" id="{D4CF3E9E-43C7-4EF2-B41C-4A45AAC64CF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707530" y="2687408"/>
            <a:ext cx="468000" cy="468000"/>
          </a:xfrm>
          <a:prstGeom prst="rect">
            <a:avLst/>
          </a:prstGeom>
        </p:spPr>
      </p:pic>
      <p:cxnSp>
        <p:nvCxnSpPr>
          <p:cNvPr id="448" name="Google Shape;151;p33">
            <a:extLst>
              <a:ext uri="{FF2B5EF4-FFF2-40B4-BE49-F238E27FC236}">
                <a16:creationId xmlns:a16="http://schemas.microsoft.com/office/drawing/2014/main" id="{66FD3F0F-7670-4C37-8C73-4D5D5EBBCC45}"/>
              </a:ext>
            </a:extLst>
          </p:cNvPr>
          <p:cNvCxnSpPr>
            <a:cxnSpLocks/>
          </p:cNvCxnSpPr>
          <p:nvPr/>
        </p:nvCxnSpPr>
        <p:spPr>
          <a:xfrm flipH="1" flipV="1">
            <a:off x="4013150" y="3285736"/>
            <a:ext cx="1086" cy="193868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151;p33">
            <a:extLst>
              <a:ext uri="{FF2B5EF4-FFF2-40B4-BE49-F238E27FC236}">
                <a16:creationId xmlns:a16="http://schemas.microsoft.com/office/drawing/2014/main" id="{008FE000-CEF3-48BB-BC7C-5E7EA8298B71}"/>
              </a:ext>
            </a:extLst>
          </p:cNvPr>
          <p:cNvCxnSpPr>
            <a:cxnSpLocks/>
          </p:cNvCxnSpPr>
          <p:nvPr/>
        </p:nvCxnSpPr>
        <p:spPr>
          <a:xfrm flipV="1">
            <a:off x="4545547" y="3285736"/>
            <a:ext cx="0" cy="193868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8DB230AF-0DD7-4F72-A659-AAF4F50CCF7A}"/>
              </a:ext>
            </a:extLst>
          </p:cNvPr>
          <p:cNvGrpSpPr/>
          <p:nvPr/>
        </p:nvGrpSpPr>
        <p:grpSpPr>
          <a:xfrm>
            <a:off x="6103326" y="3473734"/>
            <a:ext cx="2469764" cy="685994"/>
            <a:chOff x="551464" y="3472700"/>
            <a:chExt cx="2469764" cy="685994"/>
          </a:xfrm>
        </p:grpSpPr>
        <p:sp>
          <p:nvSpPr>
            <p:cNvPr id="466" name="Google Shape;145;p33">
              <a:extLst>
                <a:ext uri="{FF2B5EF4-FFF2-40B4-BE49-F238E27FC236}">
                  <a16:creationId xmlns:a16="http://schemas.microsoft.com/office/drawing/2014/main" id="{F96F65F9-B6D8-4059-92BC-D259CAC95E4B}"/>
                </a:ext>
              </a:extLst>
            </p:cNvPr>
            <p:cNvSpPr/>
            <p:nvPr/>
          </p:nvSpPr>
          <p:spPr>
            <a:xfrm>
              <a:off x="1196664" y="3491944"/>
              <a:ext cx="11049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rgbClr val="000000"/>
                </a:solidFill>
                <a:latin typeface="Raleway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Rectangle 157">
              <a:extLst>
                <a:ext uri="{FF2B5EF4-FFF2-40B4-BE49-F238E27FC236}">
                  <a16:creationId xmlns:a16="http://schemas.microsoft.com/office/drawing/2014/main" id="{FC8957B7-2889-44EC-B23B-4A5A39539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159" y="3871904"/>
              <a:ext cx="3061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Mobile 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App</a:t>
              </a:r>
            </a:p>
          </p:txBody>
        </p:sp>
        <p:sp>
          <p:nvSpPr>
            <p:cNvPr id="469" name="Rectangle 172">
              <a:extLst>
                <a:ext uri="{FF2B5EF4-FFF2-40B4-BE49-F238E27FC236}">
                  <a16:creationId xmlns:a16="http://schemas.microsoft.com/office/drawing/2014/main" id="{7F0D2A56-2375-4D9B-9209-E8501570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165" y="3868602"/>
              <a:ext cx="2404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Soft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Client</a:t>
              </a:r>
            </a:p>
          </p:txBody>
        </p:sp>
        <p:sp>
          <p:nvSpPr>
            <p:cNvPr id="470" name="Rectangle 182">
              <a:extLst>
                <a:ext uri="{FF2B5EF4-FFF2-40B4-BE49-F238E27FC236}">
                  <a16:creationId xmlns:a16="http://schemas.microsoft.com/office/drawing/2014/main" id="{A49D723B-15AA-465F-BC62-EB4C84992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001" y="3874604"/>
              <a:ext cx="2837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Mobile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Tablet</a:t>
              </a:r>
            </a:p>
          </p:txBody>
        </p:sp>
        <p:sp>
          <p:nvSpPr>
            <p:cNvPr id="471" name="AutoShape 192">
              <a:extLst>
                <a:ext uri="{FF2B5EF4-FFF2-40B4-BE49-F238E27FC236}">
                  <a16:creationId xmlns:a16="http://schemas.microsoft.com/office/drawing/2014/main" id="{C49BB72A-ACAD-440F-A3FA-8C07FE3F52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3788" y="3513138"/>
              <a:ext cx="617537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2" name="Rectangle 194">
              <a:extLst>
                <a:ext uri="{FF2B5EF4-FFF2-40B4-BE49-F238E27FC236}">
                  <a16:creationId xmlns:a16="http://schemas.microsoft.com/office/drawing/2014/main" id="{AAD22C75-338D-4236-97A1-7FDB054EA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316" y="3871904"/>
              <a:ext cx="4985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Desk Phone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CP</a:t>
              </a:r>
            </a:p>
          </p:txBody>
        </p:sp>
        <p:sp>
          <p:nvSpPr>
            <p:cNvPr id="473" name="AutoShape 214">
              <a:extLst>
                <a:ext uri="{FF2B5EF4-FFF2-40B4-BE49-F238E27FC236}">
                  <a16:creationId xmlns:a16="http://schemas.microsoft.com/office/drawing/2014/main" id="{462D26BB-FC50-40DB-8F38-175A973AA2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6738" y="3522663"/>
              <a:ext cx="496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4" name="Rectangle 216">
              <a:extLst>
                <a:ext uri="{FF2B5EF4-FFF2-40B4-BE49-F238E27FC236}">
                  <a16:creationId xmlns:a16="http://schemas.microsoft.com/office/drawing/2014/main" id="{D3395BD5-D798-4173-A842-C01BAC0A3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45" y="3871904"/>
              <a:ext cx="2965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Analog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Fax</a:t>
              </a:r>
            </a:p>
          </p:txBody>
        </p:sp>
        <p:pic>
          <p:nvPicPr>
            <p:cNvPr id="475" name="Graphic 474">
              <a:extLst>
                <a:ext uri="{FF2B5EF4-FFF2-40B4-BE49-F238E27FC236}">
                  <a16:creationId xmlns:a16="http://schemas.microsoft.com/office/drawing/2014/main" id="{C5CBF3C2-AEA8-423D-9FCE-2D50FEA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51464" y="3476003"/>
              <a:ext cx="360000" cy="360000"/>
            </a:xfrm>
            <a:prstGeom prst="rect">
              <a:avLst/>
            </a:prstGeom>
          </p:spPr>
        </p:pic>
        <p:pic>
          <p:nvPicPr>
            <p:cNvPr id="476" name="Graphic 475">
              <a:extLst>
                <a:ext uri="{FF2B5EF4-FFF2-40B4-BE49-F238E27FC236}">
                  <a16:creationId xmlns:a16="http://schemas.microsoft.com/office/drawing/2014/main" id="{85D64F20-DB1E-468F-89EA-1A517A6C3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84487" y="3476003"/>
              <a:ext cx="360000" cy="360000"/>
            </a:xfrm>
            <a:prstGeom prst="rect">
              <a:avLst/>
            </a:prstGeom>
          </p:spPr>
        </p:pic>
        <p:pic>
          <p:nvPicPr>
            <p:cNvPr id="477" name="Graphic 476">
              <a:extLst>
                <a:ext uri="{FF2B5EF4-FFF2-40B4-BE49-F238E27FC236}">
                  <a16:creationId xmlns:a16="http://schemas.microsoft.com/office/drawing/2014/main" id="{06DE1E1F-DCBB-409D-8425-48E391220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615798" y="3476003"/>
              <a:ext cx="360000" cy="360000"/>
            </a:xfrm>
            <a:prstGeom prst="rect">
              <a:avLst/>
            </a:prstGeom>
          </p:spPr>
        </p:pic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D2A29435-9896-40A2-9347-24FF2C80DC67}"/>
                </a:ext>
              </a:extLst>
            </p:cNvPr>
            <p:cNvGrpSpPr/>
            <p:nvPr/>
          </p:nvGrpSpPr>
          <p:grpSpPr>
            <a:xfrm>
              <a:off x="2145378" y="3472700"/>
              <a:ext cx="360000" cy="360000"/>
              <a:chOff x="3016313" y="1690315"/>
              <a:chExt cx="360000" cy="360000"/>
            </a:xfrm>
          </p:grpSpPr>
          <p:sp>
            <p:nvSpPr>
              <p:cNvPr id="480" name="Graphic 1068">
                <a:extLst>
                  <a:ext uri="{FF2B5EF4-FFF2-40B4-BE49-F238E27FC236}">
                    <a16:creationId xmlns:a16="http://schemas.microsoft.com/office/drawing/2014/main" id="{A95A6203-DFAD-4FD3-AC75-218BD0EDA705}"/>
                  </a:ext>
                </a:extLst>
              </p:cNvPr>
              <p:cNvSpPr/>
              <p:nvPr/>
            </p:nvSpPr>
            <p:spPr>
              <a:xfrm>
                <a:off x="3016313" y="1690315"/>
                <a:ext cx="360000" cy="360000"/>
              </a:xfrm>
              <a:custGeom>
                <a:avLst/>
                <a:gdLst>
                  <a:gd name="connsiteX0" fmla="*/ 2219325 w 2219325"/>
                  <a:gd name="connsiteY0" fmla="*/ 1109663 h 2219325"/>
                  <a:gd name="connsiteX1" fmla="*/ 1109663 w 2219325"/>
                  <a:gd name="connsiteY1" fmla="*/ 2219325 h 2219325"/>
                  <a:gd name="connsiteX2" fmla="*/ 0 w 2219325"/>
                  <a:gd name="connsiteY2" fmla="*/ 1109663 h 2219325"/>
                  <a:gd name="connsiteX3" fmla="*/ 1109663 w 2219325"/>
                  <a:gd name="connsiteY3" fmla="*/ 0 h 2219325"/>
                  <a:gd name="connsiteX4" fmla="*/ 2219325 w 2219325"/>
                  <a:gd name="connsiteY4" fmla="*/ 1109663 h 221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325" h="2219325">
                    <a:moveTo>
                      <a:pt x="2219325" y="1109663"/>
                    </a:moveTo>
                    <a:cubicBezTo>
                      <a:pt x="2219325" y="1722512"/>
                      <a:pt x="1722512" y="2219325"/>
                      <a:pt x="1109663" y="2219325"/>
                    </a:cubicBezTo>
                    <a:cubicBezTo>
                      <a:pt x="496813" y="2219325"/>
                      <a:pt x="0" y="1722512"/>
                      <a:pt x="0" y="1109663"/>
                    </a:cubicBezTo>
                    <a:cubicBezTo>
                      <a:pt x="0" y="496813"/>
                      <a:pt x="496813" y="0"/>
                      <a:pt x="1109663" y="0"/>
                    </a:cubicBezTo>
                    <a:cubicBezTo>
                      <a:pt x="1722512" y="0"/>
                      <a:pt x="2219325" y="496813"/>
                      <a:pt x="2219325" y="1109663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481" name="Graphic 1068">
                <a:extLst>
                  <a:ext uri="{FF2B5EF4-FFF2-40B4-BE49-F238E27FC236}">
                    <a16:creationId xmlns:a16="http://schemas.microsoft.com/office/drawing/2014/main" id="{A78B9D74-DEB9-485D-A83B-F4ABDD1C0F38}"/>
                  </a:ext>
                </a:extLst>
              </p:cNvPr>
              <p:cNvGrpSpPr/>
              <p:nvPr/>
            </p:nvGrpSpPr>
            <p:grpSpPr>
              <a:xfrm>
                <a:off x="3130540" y="1780608"/>
                <a:ext cx="131562" cy="179413"/>
                <a:chOff x="5968396" y="1987749"/>
                <a:chExt cx="811053" cy="1106042"/>
              </a:xfrm>
              <a:solidFill>
                <a:schemeClr val="tx1"/>
              </a:solidFill>
            </p:grpSpPr>
            <p:sp>
              <p:nvSpPr>
                <p:cNvPr id="482" name="Freeform: Shape 481">
                  <a:extLst>
                    <a:ext uri="{FF2B5EF4-FFF2-40B4-BE49-F238E27FC236}">
                      <a16:creationId xmlns:a16="http://schemas.microsoft.com/office/drawing/2014/main" id="{0E1524AF-FBAC-4279-B599-986BDF46B36B}"/>
                    </a:ext>
                  </a:extLst>
                </p:cNvPr>
                <p:cNvSpPr/>
                <p:nvPr/>
              </p:nvSpPr>
              <p:spPr>
                <a:xfrm>
                  <a:off x="5968396" y="1987749"/>
                  <a:ext cx="811053" cy="1106042"/>
                </a:xfrm>
                <a:custGeom>
                  <a:avLst/>
                  <a:gdLst>
                    <a:gd name="connsiteX0" fmla="*/ 810959 w 811053"/>
                    <a:gd name="connsiteY0" fmla="*/ 1069181 h 1106042"/>
                    <a:gd name="connsiteX1" fmla="*/ 774097 w 811053"/>
                    <a:gd name="connsiteY1" fmla="*/ 1106043 h 1106042"/>
                    <a:gd name="connsiteX2" fmla="*/ 36862 w 811053"/>
                    <a:gd name="connsiteY2" fmla="*/ 1106043 h 1106042"/>
                    <a:gd name="connsiteX3" fmla="*/ 0 w 811053"/>
                    <a:gd name="connsiteY3" fmla="*/ 1069181 h 1106042"/>
                    <a:gd name="connsiteX4" fmla="*/ 0 w 811053"/>
                    <a:gd name="connsiteY4" fmla="*/ 36862 h 1106042"/>
                    <a:gd name="connsiteX5" fmla="*/ 36862 w 811053"/>
                    <a:gd name="connsiteY5" fmla="*/ 0 h 1106042"/>
                    <a:gd name="connsiteX6" fmla="*/ 774192 w 811053"/>
                    <a:gd name="connsiteY6" fmla="*/ 0 h 1106042"/>
                    <a:gd name="connsiteX7" fmla="*/ 811054 w 811053"/>
                    <a:gd name="connsiteY7" fmla="*/ 36862 h 1106042"/>
                    <a:gd name="connsiteX8" fmla="*/ 811054 w 811053"/>
                    <a:gd name="connsiteY8" fmla="*/ 1069181 h 1106042"/>
                    <a:gd name="connsiteX9" fmla="*/ 73723 w 811053"/>
                    <a:gd name="connsiteY9" fmla="*/ 1032224 h 1106042"/>
                    <a:gd name="connsiteX10" fmla="*/ 737330 w 811053"/>
                    <a:gd name="connsiteY10" fmla="*/ 1032224 h 1106042"/>
                    <a:gd name="connsiteX11" fmla="*/ 737330 w 811053"/>
                    <a:gd name="connsiteY11" fmla="*/ 73819 h 1106042"/>
                    <a:gd name="connsiteX12" fmla="*/ 73723 w 811053"/>
                    <a:gd name="connsiteY12" fmla="*/ 73819 h 1106042"/>
                    <a:gd name="connsiteX13" fmla="*/ 73723 w 811053"/>
                    <a:gd name="connsiteY13" fmla="*/ 1032224 h 110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1053" h="1106042">
                      <a:moveTo>
                        <a:pt x="810959" y="1069181"/>
                      </a:moveTo>
                      <a:cubicBezTo>
                        <a:pt x="810959" y="1089565"/>
                        <a:pt x="794480" y="1106043"/>
                        <a:pt x="774097" y="1106043"/>
                      </a:cubicBezTo>
                      <a:lnTo>
                        <a:pt x="36862" y="1106043"/>
                      </a:lnTo>
                      <a:cubicBezTo>
                        <a:pt x="16478" y="1106043"/>
                        <a:pt x="0" y="1089565"/>
                        <a:pt x="0" y="1069181"/>
                      </a:cubicBezTo>
                      <a:lnTo>
                        <a:pt x="0" y="36862"/>
                      </a:lnTo>
                      <a:cubicBezTo>
                        <a:pt x="0" y="16478"/>
                        <a:pt x="16478" y="0"/>
                        <a:pt x="36862" y="0"/>
                      </a:cubicBezTo>
                      <a:lnTo>
                        <a:pt x="774192" y="0"/>
                      </a:lnTo>
                      <a:cubicBezTo>
                        <a:pt x="794576" y="0"/>
                        <a:pt x="811054" y="16478"/>
                        <a:pt x="811054" y="36862"/>
                      </a:cubicBezTo>
                      <a:lnTo>
                        <a:pt x="811054" y="1069181"/>
                      </a:lnTo>
                      <a:close/>
                      <a:moveTo>
                        <a:pt x="73723" y="1032224"/>
                      </a:moveTo>
                      <a:lnTo>
                        <a:pt x="737330" y="1032224"/>
                      </a:lnTo>
                      <a:lnTo>
                        <a:pt x="737330" y="73819"/>
                      </a:lnTo>
                      <a:lnTo>
                        <a:pt x="73723" y="73819"/>
                      </a:lnTo>
                      <a:lnTo>
                        <a:pt x="73723" y="10322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3C5052C8-EEF8-4734-8445-FE7E128E6CE7}"/>
                    </a:ext>
                  </a:extLst>
                </p:cNvPr>
                <p:cNvSpPr/>
                <p:nvPr/>
              </p:nvSpPr>
              <p:spPr>
                <a:xfrm>
                  <a:off x="6124034" y="2150246"/>
                  <a:ext cx="493204" cy="676179"/>
                </a:xfrm>
                <a:custGeom>
                  <a:avLst/>
                  <a:gdLst>
                    <a:gd name="connsiteX0" fmla="*/ 0 w 493204"/>
                    <a:gd name="connsiteY0" fmla="*/ 0 h 676179"/>
                    <a:gd name="connsiteX1" fmla="*/ 493205 w 493204"/>
                    <a:gd name="connsiteY1" fmla="*/ 0 h 676179"/>
                    <a:gd name="connsiteX2" fmla="*/ 493205 w 493204"/>
                    <a:gd name="connsiteY2" fmla="*/ 676180 h 676179"/>
                    <a:gd name="connsiteX3" fmla="*/ 0 w 493204"/>
                    <a:gd name="connsiteY3" fmla="*/ 676180 h 676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3204" h="676179">
                      <a:moveTo>
                        <a:pt x="0" y="0"/>
                      </a:moveTo>
                      <a:lnTo>
                        <a:pt x="493205" y="0"/>
                      </a:lnTo>
                      <a:lnTo>
                        <a:pt x="493205" y="676180"/>
                      </a:lnTo>
                      <a:lnTo>
                        <a:pt x="0" y="67618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7A7F013D-B146-4AF1-9941-DEC116C87E52}"/>
                    </a:ext>
                  </a:extLst>
                </p:cNvPr>
                <p:cNvSpPr/>
                <p:nvPr/>
              </p:nvSpPr>
              <p:spPr>
                <a:xfrm>
                  <a:off x="6335775" y="2891863"/>
                  <a:ext cx="73723" cy="73723"/>
                </a:xfrm>
                <a:custGeom>
                  <a:avLst/>
                  <a:gdLst>
                    <a:gd name="connsiteX0" fmla="*/ 0 w 73723"/>
                    <a:gd name="connsiteY0" fmla="*/ 0 h 73723"/>
                    <a:gd name="connsiteX1" fmla="*/ 73723 w 73723"/>
                    <a:gd name="connsiteY1" fmla="*/ 0 h 73723"/>
                    <a:gd name="connsiteX2" fmla="*/ 73723 w 73723"/>
                    <a:gd name="connsiteY2" fmla="*/ 73724 h 73723"/>
                    <a:gd name="connsiteX3" fmla="*/ 0 w 73723"/>
                    <a:gd name="connsiteY3" fmla="*/ 73724 h 7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723" h="73723">
                      <a:moveTo>
                        <a:pt x="0" y="0"/>
                      </a:moveTo>
                      <a:lnTo>
                        <a:pt x="73723" y="0"/>
                      </a:lnTo>
                      <a:lnTo>
                        <a:pt x="73723" y="73724"/>
                      </a:lnTo>
                      <a:lnTo>
                        <a:pt x="0" y="737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pic>
          <p:nvPicPr>
            <p:cNvPr id="479" name="Graphic 478">
              <a:extLst>
                <a:ext uri="{FF2B5EF4-FFF2-40B4-BE49-F238E27FC236}">
                  <a16:creationId xmlns:a16="http://schemas.microsoft.com/office/drawing/2014/main" id="{727738C0-8D69-4797-BC68-BCC8C849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61228" y="3472701"/>
              <a:ext cx="360000" cy="360000"/>
            </a:xfrm>
            <a:prstGeom prst="rect">
              <a:avLst/>
            </a:prstGeom>
          </p:spPr>
        </p:pic>
      </p:grpSp>
      <p:sp>
        <p:nvSpPr>
          <p:cNvPr id="107" name="Pfeil: nach rechts 101">
            <a:extLst>
              <a:ext uri="{FF2B5EF4-FFF2-40B4-BE49-F238E27FC236}">
                <a16:creationId xmlns:a16="http://schemas.microsoft.com/office/drawing/2014/main" id="{EFEFDD8C-E8D3-47D1-A35F-404FBD05655E}"/>
              </a:ext>
            </a:extLst>
          </p:cNvPr>
          <p:cNvSpPr/>
          <p:nvPr/>
        </p:nvSpPr>
        <p:spPr>
          <a:xfrm>
            <a:off x="2763166" y="1539770"/>
            <a:ext cx="785275" cy="187921"/>
          </a:xfrm>
          <a:prstGeom prst="rightArrow">
            <a:avLst/>
          </a:prstGeom>
          <a:solidFill>
            <a:srgbClr val="CE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  <a:latin typeface="Raleway" pitchFamily="2" charset="0"/>
            </a:endParaRPr>
          </a:p>
        </p:txBody>
      </p:sp>
      <p:sp>
        <p:nvSpPr>
          <p:cNvPr id="108" name="Pfeil: nach rechts 101">
            <a:extLst>
              <a:ext uri="{FF2B5EF4-FFF2-40B4-BE49-F238E27FC236}">
                <a16:creationId xmlns:a16="http://schemas.microsoft.com/office/drawing/2014/main" id="{D4E52832-DC09-458A-9FCD-73632F7DC47B}"/>
              </a:ext>
            </a:extLst>
          </p:cNvPr>
          <p:cNvSpPr/>
          <p:nvPr/>
        </p:nvSpPr>
        <p:spPr>
          <a:xfrm>
            <a:off x="2763167" y="1151318"/>
            <a:ext cx="3800012" cy="187921"/>
          </a:xfrm>
          <a:prstGeom prst="rightArrow">
            <a:avLst/>
          </a:prstGeom>
          <a:solidFill>
            <a:srgbClr val="CE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  <a:latin typeface="Raleway" pitchFamily="2" charset="0"/>
            </a:endParaRPr>
          </a:p>
        </p:txBody>
      </p:sp>
      <p:sp>
        <p:nvSpPr>
          <p:cNvPr id="109" name="Pfeil: nach rechts 101">
            <a:extLst>
              <a:ext uri="{FF2B5EF4-FFF2-40B4-BE49-F238E27FC236}">
                <a16:creationId xmlns:a16="http://schemas.microsoft.com/office/drawing/2014/main" id="{C0A5BEC3-8BE1-4405-814A-B3DD99AA5DBF}"/>
              </a:ext>
            </a:extLst>
          </p:cNvPr>
          <p:cNvSpPr/>
          <p:nvPr/>
        </p:nvSpPr>
        <p:spPr>
          <a:xfrm>
            <a:off x="5615162" y="1513272"/>
            <a:ext cx="785275" cy="187921"/>
          </a:xfrm>
          <a:prstGeom prst="rightArrow">
            <a:avLst/>
          </a:prstGeom>
          <a:solidFill>
            <a:srgbClr val="CE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  <a:latin typeface="Raleway" pitchFamily="2" charset="0"/>
            </a:endParaRPr>
          </a:p>
        </p:txBody>
      </p:sp>
      <p:pic>
        <p:nvPicPr>
          <p:cNvPr id="112" name="Picture 111" descr="Unify Video logo">
            <a:extLst>
              <a:ext uri="{FF2B5EF4-FFF2-40B4-BE49-F238E27FC236}">
                <a16:creationId xmlns:a16="http://schemas.microsoft.com/office/drawing/2014/main" id="{64EA7D51-D0D0-42E3-8986-3808294BDAF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9" y="212278"/>
            <a:ext cx="997194" cy="265057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CD68BAD8-F9B3-4843-AA8D-1F257BDAD118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5335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Cloud outline">
            <a:extLst>
              <a:ext uri="{FF2B5EF4-FFF2-40B4-BE49-F238E27FC236}">
                <a16:creationId xmlns:a16="http://schemas.microsoft.com/office/drawing/2014/main" id="{12CA2C07-C69F-4CE8-8C35-9E2F0765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0953" y="463574"/>
            <a:ext cx="1656000" cy="1656000"/>
          </a:xfrm>
          <a:prstGeom prst="rect">
            <a:avLst/>
          </a:prstGeom>
        </p:spPr>
      </p:pic>
      <p:pic>
        <p:nvPicPr>
          <p:cNvPr id="59" name="Picture 58" descr="Unify Video logo">
            <a:extLst>
              <a:ext uri="{FF2B5EF4-FFF2-40B4-BE49-F238E27FC236}">
                <a16:creationId xmlns:a16="http://schemas.microsoft.com/office/drawing/2014/main" id="{F9D3F8B1-B087-4455-9D7D-B661BEDAB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53" y="1327413"/>
            <a:ext cx="1216800" cy="323429"/>
          </a:xfrm>
          <a:prstGeom prst="rect">
            <a:avLst/>
          </a:prstGeom>
        </p:spPr>
      </p:pic>
      <p:cxnSp>
        <p:nvCxnSpPr>
          <p:cNvPr id="58" name="Google Shape;151;p33">
            <a:extLst>
              <a:ext uri="{FF2B5EF4-FFF2-40B4-BE49-F238E27FC236}">
                <a16:creationId xmlns:a16="http://schemas.microsoft.com/office/drawing/2014/main" id="{EE3EB678-224A-47D7-8DC9-8AC6D61F2072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8271497" y="3593339"/>
            <a:ext cx="0" cy="107714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D84ADF-FC9F-4371-8942-C773F9BDFB6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46953" y="1291574"/>
            <a:ext cx="1046701" cy="9926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oogle Shape;151;p33">
            <a:extLst>
              <a:ext uri="{FF2B5EF4-FFF2-40B4-BE49-F238E27FC236}">
                <a16:creationId xmlns:a16="http://schemas.microsoft.com/office/drawing/2014/main" id="{BE1185ED-9FD5-4884-BCCC-A07E417AD48A}"/>
              </a:ext>
            </a:extLst>
          </p:cNvPr>
          <p:cNvCxnSpPr>
            <a:cxnSpLocks/>
            <a:stCxn id="119" idx="1"/>
          </p:cNvCxnSpPr>
          <p:nvPr/>
        </p:nvCxnSpPr>
        <p:spPr>
          <a:xfrm flipH="1" flipV="1">
            <a:off x="4658133" y="2972315"/>
            <a:ext cx="449645" cy="434519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" name="Graphic 23" descr="Cloud outline">
            <a:extLst>
              <a:ext uri="{FF2B5EF4-FFF2-40B4-BE49-F238E27FC236}">
                <a16:creationId xmlns:a16="http://schemas.microsoft.com/office/drawing/2014/main" id="{D1C473D7-0588-49A3-B380-7D7E21C03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3897" y="463574"/>
            <a:ext cx="1656000" cy="165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20158-5DB2-4431-9CEC-A12A31C6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Migrationsflexibilität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Hybrid Cloud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D7B58-9F3D-47EA-8CDD-DCA1D4D5B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Unify Video Telephony Connector</a:t>
            </a:r>
            <a:r>
              <a:rPr lang="en-GB" dirty="0">
                <a:solidFill>
                  <a:schemeClr val="tx1"/>
                </a:solidFill>
              </a:rPr>
              <a:t>*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OpenScape</a:t>
            </a:r>
            <a:r>
              <a:rPr lang="en-GB" dirty="0"/>
              <a:t> Business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91B66-37A4-4C04-A8D2-92C130CFD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D4C2A-7973-4182-AD44-FB2A2D34D040}"/>
              </a:ext>
            </a:extLst>
          </p:cNvPr>
          <p:cNvSpPr txBox="1"/>
          <p:nvPr/>
        </p:nvSpPr>
        <p:spPr>
          <a:xfrm>
            <a:off x="6144925" y="4745539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/>
              <a:t>*working title – naming not finalized</a:t>
            </a:r>
          </a:p>
        </p:txBody>
      </p:sp>
      <p:pic>
        <p:nvPicPr>
          <p:cNvPr id="9" name="Graphic 8" descr="Cloud outline">
            <a:extLst>
              <a:ext uri="{FF2B5EF4-FFF2-40B4-BE49-F238E27FC236}">
                <a16:creationId xmlns:a16="http://schemas.microsoft.com/office/drawing/2014/main" id="{4D40EE94-4288-4401-87E7-1C951C6F6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2756" y="1743750"/>
            <a:ext cx="1656000" cy="1656000"/>
          </a:xfrm>
          <a:prstGeom prst="rect">
            <a:avLst/>
          </a:prstGeom>
        </p:spPr>
      </p:pic>
      <p:sp>
        <p:nvSpPr>
          <p:cNvPr id="10" name="Google Shape;143;p33">
            <a:extLst>
              <a:ext uri="{FF2B5EF4-FFF2-40B4-BE49-F238E27FC236}">
                <a16:creationId xmlns:a16="http://schemas.microsoft.com/office/drawing/2014/main" id="{4AAE4A8C-8C96-4619-A99B-51A1691EA4DA}"/>
              </a:ext>
            </a:extLst>
          </p:cNvPr>
          <p:cNvSpPr txBox="1"/>
          <p:nvPr/>
        </p:nvSpPr>
        <p:spPr>
          <a:xfrm>
            <a:off x="3844334" y="2547449"/>
            <a:ext cx="791964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ea typeface="Arial"/>
                <a:cs typeface="Arial"/>
                <a:sym typeface="Arial"/>
              </a:rPr>
              <a:t>Internet</a:t>
            </a:r>
            <a:endParaRPr lang="en-GB">
              <a:solidFill>
                <a:schemeClr val="bg1">
                  <a:lumMod val="25000"/>
                  <a:lumOff val="75000"/>
                </a:schemeClr>
              </a:solidFill>
              <a:latin typeface="Raleway" pitchFamily="2" charset="0"/>
            </a:endParaRPr>
          </a:p>
        </p:txBody>
      </p:sp>
      <p:cxnSp>
        <p:nvCxnSpPr>
          <p:cNvPr id="12" name="Google Shape;139;p33">
            <a:extLst>
              <a:ext uri="{FF2B5EF4-FFF2-40B4-BE49-F238E27FC236}">
                <a16:creationId xmlns:a16="http://schemas.microsoft.com/office/drawing/2014/main" id="{21C6E212-3ABB-4383-94F1-8D26F86BAC2A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9267" y="2563168"/>
            <a:ext cx="3083489" cy="8582"/>
          </a:xfrm>
          <a:prstGeom prst="straightConnector1">
            <a:avLst/>
          </a:prstGeom>
          <a:noFill/>
          <a:ln w="12700" cap="flat" cmpd="sng">
            <a:solidFill>
              <a:srgbClr val="2DB2F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39;p33">
            <a:extLst>
              <a:ext uri="{FF2B5EF4-FFF2-40B4-BE49-F238E27FC236}">
                <a16:creationId xmlns:a16="http://schemas.microsoft.com/office/drawing/2014/main" id="{D5069626-EDFC-4B33-A620-41A34BFF99B9}"/>
              </a:ext>
            </a:extLst>
          </p:cNvPr>
          <p:cNvCxnSpPr>
            <a:cxnSpLocks/>
          </p:cNvCxnSpPr>
          <p:nvPr/>
        </p:nvCxnSpPr>
        <p:spPr>
          <a:xfrm>
            <a:off x="5858008" y="2518141"/>
            <a:ext cx="2946724" cy="0"/>
          </a:xfrm>
          <a:prstGeom prst="straightConnector1">
            <a:avLst/>
          </a:prstGeom>
          <a:noFill/>
          <a:ln w="12700" cap="flat" cmpd="sng">
            <a:solidFill>
              <a:srgbClr val="2DB2FF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DFC7B17A-4988-4768-9AEA-3AC8F5209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7897" y="1125042"/>
            <a:ext cx="468000" cy="46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B17BE8-C28F-4359-9E3E-261C6A5DF7F8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4695825" y="1291574"/>
            <a:ext cx="1458072" cy="11207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145;p33">
            <a:extLst>
              <a:ext uri="{FF2B5EF4-FFF2-40B4-BE49-F238E27FC236}">
                <a16:creationId xmlns:a16="http://schemas.microsoft.com/office/drawing/2014/main" id="{2815FB5A-21A1-4A2F-99A1-94DC7179593B}"/>
              </a:ext>
            </a:extLst>
          </p:cNvPr>
          <p:cNvSpPr/>
          <p:nvPr/>
        </p:nvSpPr>
        <p:spPr>
          <a:xfrm>
            <a:off x="6878990" y="3512474"/>
            <a:ext cx="11049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0" i="0" u="none" strike="noStrike" cap="none">
              <a:solidFill>
                <a:srgbClr val="000000"/>
              </a:solidFill>
              <a:latin typeface="Raleway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CAC44E6-44B4-4186-A5CD-0ED4E49E926D}"/>
              </a:ext>
            </a:extLst>
          </p:cNvPr>
          <p:cNvSpPr/>
          <p:nvPr/>
        </p:nvSpPr>
        <p:spPr bwMode="invGray">
          <a:xfrm>
            <a:off x="699130" y="1885172"/>
            <a:ext cx="2639646" cy="446398"/>
          </a:xfrm>
          <a:prstGeom prst="roundRect">
            <a:avLst/>
          </a:prstGeom>
          <a:gradFill flip="none" rotWithShape="1">
            <a:gsLst>
              <a:gs pos="0">
                <a:srgbClr val="A375FF"/>
              </a:gs>
              <a:gs pos="100000">
                <a:srgbClr val="2B2B2B">
                  <a:alpha val="50000"/>
                </a:srgbClr>
              </a:gs>
              <a:gs pos="53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j-lt"/>
              </a:rPr>
              <a:t>Messaging,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Konferenzen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Besprechungsräume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3F3989A-ADB7-4CBD-BC78-DA5E639469E4}"/>
              </a:ext>
            </a:extLst>
          </p:cNvPr>
          <p:cNvSpPr/>
          <p:nvPr/>
        </p:nvSpPr>
        <p:spPr bwMode="invGray">
          <a:xfrm>
            <a:off x="5667897" y="1885172"/>
            <a:ext cx="2628000" cy="446398"/>
          </a:xfrm>
          <a:prstGeom prst="roundRect">
            <a:avLst/>
          </a:prstGeom>
          <a:gradFill flip="none" rotWithShape="1">
            <a:gsLst>
              <a:gs pos="0">
                <a:srgbClr val="A375FF"/>
              </a:gs>
              <a:gs pos="100000">
                <a:srgbClr val="2B2B2B">
                  <a:alpha val="50000"/>
                </a:srgbClr>
              </a:gs>
              <a:gs pos="53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Raleway SemiBold"/>
              </a:rPr>
              <a:t>Brücke </a:t>
            </a:r>
            <a:r>
              <a:rPr lang="en-US" sz="1200" dirty="0" err="1">
                <a:solidFill>
                  <a:prstClr val="white"/>
                </a:solidFill>
                <a:latin typeface="Raleway SemiBold"/>
              </a:rPr>
              <a:t>zwischen</a:t>
            </a:r>
            <a:r>
              <a:rPr lang="en-US" sz="1200" dirty="0">
                <a:solidFill>
                  <a:prstClr val="white"/>
                </a:solidFill>
                <a:latin typeface="Raleway SemiBold"/>
              </a:rPr>
              <a:t> Unify Video und </a:t>
            </a:r>
            <a:r>
              <a:rPr lang="en-US" sz="1200" dirty="0" err="1">
                <a:solidFill>
                  <a:prstClr val="white"/>
                </a:solidFill>
                <a:latin typeface="Raleway SemiBold"/>
              </a:rPr>
              <a:t>OpenScape</a:t>
            </a:r>
            <a:r>
              <a:rPr lang="en-US" sz="1200" dirty="0">
                <a:solidFill>
                  <a:prstClr val="white"/>
                </a:solidFill>
                <a:latin typeface="Raleway SemiBold"/>
              </a:rPr>
              <a:t> PBX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A5AB2F1-6A1F-4BC2-99E9-564764BE638C}"/>
              </a:ext>
            </a:extLst>
          </p:cNvPr>
          <p:cNvSpPr/>
          <p:nvPr/>
        </p:nvSpPr>
        <p:spPr bwMode="invGray">
          <a:xfrm>
            <a:off x="5667897" y="4069568"/>
            <a:ext cx="2628000" cy="446398"/>
          </a:xfrm>
          <a:prstGeom prst="roundRect">
            <a:avLst/>
          </a:prstGeom>
          <a:gradFill flip="none" rotWithShape="1">
            <a:gsLst>
              <a:gs pos="0">
                <a:srgbClr val="A375FF"/>
              </a:gs>
              <a:gs pos="100000">
                <a:srgbClr val="2B2B2B">
                  <a:alpha val="50000"/>
                </a:srgbClr>
              </a:gs>
              <a:gs pos="53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  <a:t>OpenScape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  <a:t> Business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  <a:t>intern und PSTN connectivity</a:t>
            </a:r>
          </a:p>
        </p:txBody>
      </p:sp>
      <p:sp>
        <p:nvSpPr>
          <p:cNvPr id="61" name="Google Shape;143;p33">
            <a:extLst>
              <a:ext uri="{FF2B5EF4-FFF2-40B4-BE49-F238E27FC236}">
                <a16:creationId xmlns:a16="http://schemas.microsoft.com/office/drawing/2014/main" id="{13269BDD-7AC5-4935-80C7-1C041A6BEDED}"/>
              </a:ext>
            </a:extLst>
          </p:cNvPr>
          <p:cNvSpPr txBox="1"/>
          <p:nvPr/>
        </p:nvSpPr>
        <p:spPr>
          <a:xfrm>
            <a:off x="5021906" y="2488136"/>
            <a:ext cx="625806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  <a:t>PSTN</a:t>
            </a:r>
            <a:endParaRPr lang="en-GB">
              <a:solidFill>
                <a:schemeClr val="bg1">
                  <a:lumMod val="25000"/>
                  <a:lumOff val="75000"/>
                </a:schemeClr>
              </a:solidFill>
              <a:latin typeface="Raleway" pitchFamily="2" charset="0"/>
            </a:endParaRPr>
          </a:p>
        </p:txBody>
      </p:sp>
      <p:cxnSp>
        <p:nvCxnSpPr>
          <p:cNvPr id="82" name="Google Shape;151;p33">
            <a:extLst>
              <a:ext uri="{FF2B5EF4-FFF2-40B4-BE49-F238E27FC236}">
                <a16:creationId xmlns:a16="http://schemas.microsoft.com/office/drawing/2014/main" id="{05D6A4D9-8211-4EC7-8AF0-1409AFF455B7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5374915" y="2756267"/>
            <a:ext cx="417842" cy="475351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56E8CF7-7E30-4A98-8FE3-8FD2DEE7949F}"/>
              </a:ext>
            </a:extLst>
          </p:cNvPr>
          <p:cNvSpPr/>
          <p:nvPr/>
        </p:nvSpPr>
        <p:spPr>
          <a:xfrm>
            <a:off x="4912846" y="2267080"/>
            <a:ext cx="882375" cy="502220"/>
          </a:xfrm>
          <a:custGeom>
            <a:avLst/>
            <a:gdLst>
              <a:gd name="connsiteX0" fmla="*/ 149838 w 882375"/>
              <a:gd name="connsiteY0" fmla="*/ 501383 h 502220"/>
              <a:gd name="connsiteX1" fmla="*/ 191291 w 882375"/>
              <a:gd name="connsiteY1" fmla="*/ 502220 h 502220"/>
              <a:gd name="connsiteX2" fmla="*/ 756837 w 882375"/>
              <a:gd name="connsiteY2" fmla="*/ 502220 h 502220"/>
              <a:gd name="connsiteX3" fmla="*/ 882374 w 882375"/>
              <a:gd name="connsiteY3" fmla="*/ 375685 h 502220"/>
              <a:gd name="connsiteX4" fmla="*/ 757884 w 882375"/>
              <a:gd name="connsiteY4" fmla="*/ 250157 h 502220"/>
              <a:gd name="connsiteX5" fmla="*/ 747419 w 882375"/>
              <a:gd name="connsiteY5" fmla="*/ 250157 h 502220"/>
              <a:gd name="connsiteX6" fmla="*/ 681490 w 882375"/>
              <a:gd name="connsiteY6" fmla="*/ 122446 h 502220"/>
              <a:gd name="connsiteX7" fmla="*/ 538112 w 882375"/>
              <a:gd name="connsiteY7" fmla="*/ 102563 h 502220"/>
              <a:gd name="connsiteX8" fmla="*/ 284805 w 882375"/>
              <a:gd name="connsiteY8" fmla="*/ 20688 h 502220"/>
              <a:gd name="connsiteX9" fmla="*/ 182285 w 882375"/>
              <a:gd name="connsiteY9" fmla="*/ 187350 h 502220"/>
              <a:gd name="connsiteX10" fmla="*/ 182285 w 882375"/>
              <a:gd name="connsiteY10" fmla="*/ 189443 h 502220"/>
              <a:gd name="connsiteX11" fmla="*/ 157449 w 882375"/>
              <a:gd name="connsiteY11" fmla="*/ 187420 h 502220"/>
              <a:gd name="connsiteX12" fmla="*/ 0 w 882375"/>
              <a:gd name="connsiteY12" fmla="*/ 344504 h 502220"/>
              <a:gd name="connsiteX13" fmla="*/ 14834 w 882375"/>
              <a:gd name="connsiteY13" fmla="*/ 411362 h 502220"/>
              <a:gd name="connsiteX14" fmla="*/ 149838 w 882375"/>
              <a:gd name="connsiteY14" fmla="*/ 501383 h 502220"/>
              <a:gd name="connsiteX15" fmla="*/ 48304 w 882375"/>
              <a:gd name="connsiteY15" fmla="*/ 262742 h 502220"/>
              <a:gd name="connsiteX16" fmla="*/ 157443 w 882375"/>
              <a:gd name="connsiteY16" fmla="*/ 208348 h 502220"/>
              <a:gd name="connsiteX17" fmla="*/ 178896 w 882375"/>
              <a:gd name="connsiteY17" fmla="*/ 210095 h 502220"/>
              <a:gd name="connsiteX18" fmla="*/ 203208 w 882375"/>
              <a:gd name="connsiteY18" fmla="*/ 214071 h 502220"/>
              <a:gd name="connsiteX19" fmla="*/ 203208 w 882375"/>
              <a:gd name="connsiteY19" fmla="*/ 187346 h 502220"/>
              <a:gd name="connsiteX20" fmla="*/ 371569 w 882375"/>
              <a:gd name="connsiteY20" fmla="*/ 21044 h 502220"/>
              <a:gd name="connsiteX21" fmla="*/ 519489 w 882375"/>
              <a:gd name="connsiteY21" fmla="*/ 112118 h 502220"/>
              <a:gd name="connsiteX22" fmla="*/ 527800 w 882375"/>
              <a:gd name="connsiteY22" fmla="*/ 128307 h 502220"/>
              <a:gd name="connsiteX23" fmla="*/ 544985 w 882375"/>
              <a:gd name="connsiteY23" fmla="*/ 122328 h 502220"/>
              <a:gd name="connsiteX24" fmla="*/ 718562 w 882375"/>
              <a:gd name="connsiteY24" fmla="*/ 204476 h 502220"/>
              <a:gd name="connsiteX25" fmla="*/ 726488 w 882375"/>
              <a:gd name="connsiteY25" fmla="*/ 250157 h 502220"/>
              <a:gd name="connsiteX26" fmla="*/ 726488 w 882375"/>
              <a:gd name="connsiteY26" fmla="*/ 271087 h 502220"/>
              <a:gd name="connsiteX27" fmla="*/ 757883 w 882375"/>
              <a:gd name="connsiteY27" fmla="*/ 271087 h 502220"/>
              <a:gd name="connsiteX28" fmla="*/ 861434 w 882375"/>
              <a:gd name="connsiteY28" fmla="*/ 377729 h 502220"/>
              <a:gd name="connsiteX29" fmla="*/ 756837 w 882375"/>
              <a:gd name="connsiteY29" fmla="*/ 481290 h 502220"/>
              <a:gd name="connsiteX30" fmla="*/ 169625 w 882375"/>
              <a:gd name="connsiteY30" fmla="*/ 481290 h 502220"/>
              <a:gd name="connsiteX31" fmla="*/ 150975 w 882375"/>
              <a:gd name="connsiteY31" fmla="*/ 480483 h 502220"/>
              <a:gd name="connsiteX32" fmla="*/ 20991 w 882375"/>
              <a:gd name="connsiteY32" fmla="*/ 338787 h 502220"/>
              <a:gd name="connsiteX33" fmla="*/ 48301 w 882375"/>
              <a:gd name="connsiteY33" fmla="*/ 262742 h 50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2375" h="502220">
                <a:moveTo>
                  <a:pt x="149838" y="501383"/>
                </a:moveTo>
                <a:cubicBezTo>
                  <a:pt x="160419" y="501960"/>
                  <a:pt x="191291" y="502220"/>
                  <a:pt x="191291" y="502220"/>
                </a:cubicBezTo>
                <a:lnTo>
                  <a:pt x="756837" y="502220"/>
                </a:lnTo>
                <a:cubicBezTo>
                  <a:pt x="826445" y="501945"/>
                  <a:pt x="882651" y="445293"/>
                  <a:pt x="882374" y="375685"/>
                </a:cubicBezTo>
                <a:cubicBezTo>
                  <a:pt x="882102" y="306875"/>
                  <a:pt x="826690" y="251000"/>
                  <a:pt x="757884" y="250157"/>
                </a:cubicBezTo>
                <a:lnTo>
                  <a:pt x="747419" y="250157"/>
                </a:lnTo>
                <a:cubicBezTo>
                  <a:pt x="747322" y="199445"/>
                  <a:pt x="722774" y="151895"/>
                  <a:pt x="681490" y="122446"/>
                </a:cubicBezTo>
                <a:cubicBezTo>
                  <a:pt x="639662" y="93181"/>
                  <a:pt x="586325" y="85784"/>
                  <a:pt x="538112" y="102563"/>
                </a:cubicBezTo>
                <a:cubicBezTo>
                  <a:pt x="490773" y="10005"/>
                  <a:pt x="377363" y="-26652"/>
                  <a:pt x="284805" y="20688"/>
                </a:cubicBezTo>
                <a:cubicBezTo>
                  <a:pt x="222174" y="52721"/>
                  <a:pt x="182632" y="117003"/>
                  <a:pt x="182285" y="187350"/>
                </a:cubicBezTo>
                <a:lnTo>
                  <a:pt x="182285" y="189443"/>
                </a:lnTo>
                <a:cubicBezTo>
                  <a:pt x="174074" y="188099"/>
                  <a:pt x="165769" y="187423"/>
                  <a:pt x="157449" y="187420"/>
                </a:cubicBezTo>
                <a:cubicBezTo>
                  <a:pt x="70593" y="187320"/>
                  <a:pt x="101" y="257648"/>
                  <a:pt x="0" y="344504"/>
                </a:cubicBezTo>
                <a:cubicBezTo>
                  <a:pt x="-27" y="367609"/>
                  <a:pt x="5038" y="390436"/>
                  <a:pt x="14834" y="411362"/>
                </a:cubicBezTo>
                <a:cubicBezTo>
                  <a:pt x="40256" y="463565"/>
                  <a:pt x="91874" y="497984"/>
                  <a:pt x="149838" y="501383"/>
                </a:cubicBezTo>
                <a:close/>
                <a:moveTo>
                  <a:pt x="48304" y="262742"/>
                </a:moveTo>
                <a:cubicBezTo>
                  <a:pt x="74414" y="228829"/>
                  <a:pt x="114646" y="208777"/>
                  <a:pt x="157443" y="208348"/>
                </a:cubicBezTo>
                <a:cubicBezTo>
                  <a:pt x="164629" y="208354"/>
                  <a:pt x="171803" y="208938"/>
                  <a:pt x="178896" y="210095"/>
                </a:cubicBezTo>
                <a:lnTo>
                  <a:pt x="203208" y="214071"/>
                </a:lnTo>
                <a:lnTo>
                  <a:pt x="203208" y="187346"/>
                </a:lnTo>
                <a:cubicBezTo>
                  <a:pt x="203776" y="94931"/>
                  <a:pt x="279154" y="20475"/>
                  <a:pt x="371569" y="21044"/>
                </a:cubicBezTo>
                <a:cubicBezTo>
                  <a:pt x="434005" y="21428"/>
                  <a:pt x="491034" y="56541"/>
                  <a:pt x="519489" y="112118"/>
                </a:cubicBezTo>
                <a:lnTo>
                  <a:pt x="527800" y="128307"/>
                </a:lnTo>
                <a:lnTo>
                  <a:pt x="544985" y="122328"/>
                </a:lnTo>
                <a:cubicBezTo>
                  <a:pt x="615602" y="97081"/>
                  <a:pt x="693314" y="133859"/>
                  <a:pt x="718562" y="204476"/>
                </a:cubicBezTo>
                <a:cubicBezTo>
                  <a:pt x="723803" y="219135"/>
                  <a:pt x="726484" y="234588"/>
                  <a:pt x="726488" y="250157"/>
                </a:cubicBezTo>
                <a:lnTo>
                  <a:pt x="726488" y="271087"/>
                </a:lnTo>
                <a:lnTo>
                  <a:pt x="757883" y="271087"/>
                </a:lnTo>
                <a:cubicBezTo>
                  <a:pt x="815926" y="271941"/>
                  <a:pt x="862288" y="319686"/>
                  <a:pt x="861434" y="377729"/>
                </a:cubicBezTo>
                <a:cubicBezTo>
                  <a:pt x="860591" y="434975"/>
                  <a:pt x="814089" y="481018"/>
                  <a:pt x="756837" y="481290"/>
                </a:cubicBezTo>
                <a:lnTo>
                  <a:pt x="169625" y="481290"/>
                </a:lnTo>
                <a:lnTo>
                  <a:pt x="150975" y="480483"/>
                </a:lnTo>
                <a:cubicBezTo>
                  <a:pt x="75952" y="477249"/>
                  <a:pt x="17757" y="413809"/>
                  <a:pt x="20991" y="338787"/>
                </a:cubicBezTo>
                <a:cubicBezTo>
                  <a:pt x="22178" y="311256"/>
                  <a:pt x="31702" y="284737"/>
                  <a:pt x="48301" y="262742"/>
                </a:cubicBezTo>
                <a:close/>
              </a:path>
            </a:pathLst>
          </a:custGeom>
          <a:solidFill>
            <a:schemeClr val="tx1"/>
          </a:solidFill>
          <a:ln w="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cxnSp>
        <p:nvCxnSpPr>
          <p:cNvPr id="49" name="Google Shape;151;p33">
            <a:extLst>
              <a:ext uri="{FF2B5EF4-FFF2-40B4-BE49-F238E27FC236}">
                <a16:creationId xmlns:a16="http://schemas.microsoft.com/office/drawing/2014/main" id="{2C132528-6CB9-4767-BA43-B26057A0B0D4}"/>
              </a:ext>
            </a:extLst>
          </p:cNvPr>
          <p:cNvCxnSpPr>
            <a:cxnSpLocks/>
            <a:stCxn id="44" idx="1"/>
          </p:cNvCxnSpPr>
          <p:nvPr/>
        </p:nvCxnSpPr>
        <p:spPr>
          <a:xfrm>
            <a:off x="7765372" y="3586834"/>
            <a:ext cx="0" cy="114219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" name="Graphic 56">
            <a:extLst>
              <a:ext uri="{FF2B5EF4-FFF2-40B4-BE49-F238E27FC236}">
                <a16:creationId xmlns:a16="http://schemas.microsoft.com/office/drawing/2014/main" id="{46E91D84-5DF5-44C1-A4C3-9989DD8C81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7960" y="3233339"/>
            <a:ext cx="360000" cy="360000"/>
          </a:xfrm>
          <a:prstGeom prst="rect">
            <a:avLst/>
          </a:prstGeom>
        </p:spPr>
      </p:pic>
      <p:sp>
        <p:nvSpPr>
          <p:cNvPr id="32" name="Rectangle 157">
            <a:extLst>
              <a:ext uri="{FF2B5EF4-FFF2-40B4-BE49-F238E27FC236}">
                <a16:creationId xmlns:a16="http://schemas.microsoft.com/office/drawing/2014/main" id="{15E82ABE-F0FF-4F6B-9A0C-7A004064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682" y="2974743"/>
            <a:ext cx="2965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Analog</a:t>
            </a:r>
            <a:b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</a:b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Phone</a:t>
            </a:r>
          </a:p>
        </p:txBody>
      </p:sp>
      <p:sp>
        <p:nvSpPr>
          <p:cNvPr id="33" name="Rectangle 172">
            <a:extLst>
              <a:ext uri="{FF2B5EF4-FFF2-40B4-BE49-F238E27FC236}">
                <a16:creationId xmlns:a16="http://schemas.microsoft.com/office/drawing/2014/main" id="{2A278E39-D90A-4ED2-9E00-8F3E01D1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863" y="2967794"/>
            <a:ext cx="463268" cy="21544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00A39B"/>
                </a:solidFill>
                <a:effectLst/>
                <a:latin typeface="Raleway" pitchFamily="2" charset="0"/>
              </a:rPr>
              <a:t>Unify Soft</a:t>
            </a:r>
            <a:b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00A39B"/>
                </a:solidFill>
                <a:effectLst/>
                <a:latin typeface="Raleway" pitchFamily="2" charset="0"/>
              </a:rPr>
            </a:b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00A39B"/>
                </a:solidFill>
                <a:effectLst/>
                <a:latin typeface="Raleway" pitchFamily="2" charset="0"/>
              </a:rPr>
              <a:t>Phone App</a:t>
            </a:r>
          </a:p>
        </p:txBody>
      </p:sp>
      <p:sp>
        <p:nvSpPr>
          <p:cNvPr id="34" name="Rectangle 182">
            <a:extLst>
              <a:ext uri="{FF2B5EF4-FFF2-40B4-BE49-F238E27FC236}">
                <a16:creationId xmlns:a16="http://schemas.microsoft.com/office/drawing/2014/main" id="{C3F74354-7708-4931-B2AC-FB9A89E5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7326" y="2972315"/>
            <a:ext cx="2837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Mobile</a:t>
            </a:r>
            <a:b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</a:b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Tablet</a:t>
            </a:r>
          </a:p>
        </p:txBody>
      </p:sp>
      <p:sp>
        <p:nvSpPr>
          <p:cNvPr id="36" name="Rectangle 194">
            <a:extLst>
              <a:ext uri="{FF2B5EF4-FFF2-40B4-BE49-F238E27FC236}">
                <a16:creationId xmlns:a16="http://schemas.microsoft.com/office/drawing/2014/main" id="{942EE0D0-3414-41B7-87B0-1B95DEF1F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832" y="2972315"/>
            <a:ext cx="4985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Desk Phone</a:t>
            </a:r>
            <a:b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</a:b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CP</a:t>
            </a:r>
          </a:p>
        </p:txBody>
      </p:sp>
      <p:sp>
        <p:nvSpPr>
          <p:cNvPr id="38" name="Rectangle 216">
            <a:extLst>
              <a:ext uri="{FF2B5EF4-FFF2-40B4-BE49-F238E27FC236}">
                <a16:creationId xmlns:a16="http://schemas.microsoft.com/office/drawing/2014/main" id="{94256993-D0EA-44C1-917A-DAFCED9E3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083" y="2975717"/>
            <a:ext cx="2965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Analog</a:t>
            </a:r>
            <a:b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</a:b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Fax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7220D5DC-D2BE-40F9-AD7B-4C6D494F64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2296" y="3234313"/>
            <a:ext cx="360000" cy="3600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E5EA42D9-BB13-4E06-A515-859F7F06E0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8421" y="3234222"/>
            <a:ext cx="360000" cy="360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6C77FB5-7156-41E4-AC57-BD959EDD1130}"/>
              </a:ext>
            </a:extLst>
          </p:cNvPr>
          <p:cNvGrpSpPr/>
          <p:nvPr/>
        </p:nvGrpSpPr>
        <p:grpSpPr>
          <a:xfrm>
            <a:off x="7585372" y="3226834"/>
            <a:ext cx="360000" cy="360000"/>
            <a:chOff x="3016313" y="1690315"/>
            <a:chExt cx="360000" cy="360000"/>
          </a:xfrm>
        </p:grpSpPr>
        <p:sp>
          <p:nvSpPr>
            <p:cNvPr id="44" name="Graphic 1068">
              <a:extLst>
                <a:ext uri="{FF2B5EF4-FFF2-40B4-BE49-F238E27FC236}">
                  <a16:creationId xmlns:a16="http://schemas.microsoft.com/office/drawing/2014/main" id="{C2272B42-DC75-4F35-BEA1-99ED39184271}"/>
                </a:ext>
              </a:extLst>
            </p:cNvPr>
            <p:cNvSpPr/>
            <p:nvPr/>
          </p:nvSpPr>
          <p:spPr>
            <a:xfrm>
              <a:off x="3016313" y="1690315"/>
              <a:ext cx="360000" cy="360000"/>
            </a:xfrm>
            <a:custGeom>
              <a:avLst/>
              <a:gdLst>
                <a:gd name="connsiteX0" fmla="*/ 2219325 w 2219325"/>
                <a:gd name="connsiteY0" fmla="*/ 1109663 h 2219325"/>
                <a:gd name="connsiteX1" fmla="*/ 1109663 w 2219325"/>
                <a:gd name="connsiteY1" fmla="*/ 2219325 h 2219325"/>
                <a:gd name="connsiteX2" fmla="*/ 0 w 2219325"/>
                <a:gd name="connsiteY2" fmla="*/ 1109663 h 2219325"/>
                <a:gd name="connsiteX3" fmla="*/ 1109663 w 2219325"/>
                <a:gd name="connsiteY3" fmla="*/ 0 h 2219325"/>
                <a:gd name="connsiteX4" fmla="*/ 2219325 w 2219325"/>
                <a:gd name="connsiteY4" fmla="*/ 1109663 h 221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325" h="2219325">
                  <a:moveTo>
                    <a:pt x="2219325" y="1109663"/>
                  </a:moveTo>
                  <a:cubicBezTo>
                    <a:pt x="2219325" y="1722512"/>
                    <a:pt x="1722512" y="2219325"/>
                    <a:pt x="1109663" y="2219325"/>
                  </a:cubicBezTo>
                  <a:cubicBezTo>
                    <a:pt x="496813" y="2219325"/>
                    <a:pt x="0" y="1722512"/>
                    <a:pt x="0" y="1109663"/>
                  </a:cubicBezTo>
                  <a:cubicBezTo>
                    <a:pt x="0" y="496813"/>
                    <a:pt x="496813" y="0"/>
                    <a:pt x="1109663" y="0"/>
                  </a:cubicBezTo>
                  <a:cubicBezTo>
                    <a:pt x="1722512" y="0"/>
                    <a:pt x="2219325" y="496813"/>
                    <a:pt x="2219325" y="1109663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5" name="Graphic 1068">
              <a:extLst>
                <a:ext uri="{FF2B5EF4-FFF2-40B4-BE49-F238E27FC236}">
                  <a16:creationId xmlns:a16="http://schemas.microsoft.com/office/drawing/2014/main" id="{F414A0CA-D628-4CFA-BDBB-B54CB97D1C11}"/>
                </a:ext>
              </a:extLst>
            </p:cNvPr>
            <p:cNvGrpSpPr/>
            <p:nvPr/>
          </p:nvGrpSpPr>
          <p:grpSpPr>
            <a:xfrm>
              <a:off x="3130540" y="1780608"/>
              <a:ext cx="131562" cy="179413"/>
              <a:chOff x="5968396" y="1987749"/>
              <a:chExt cx="811053" cy="1106042"/>
            </a:xfrm>
            <a:solidFill>
              <a:schemeClr val="tx1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EDC9C2C-F11D-4ACE-85AA-09A7DDC9C62C}"/>
                  </a:ext>
                </a:extLst>
              </p:cNvPr>
              <p:cNvSpPr/>
              <p:nvPr/>
            </p:nvSpPr>
            <p:spPr>
              <a:xfrm>
                <a:off x="5968396" y="1987749"/>
                <a:ext cx="811053" cy="1106042"/>
              </a:xfrm>
              <a:custGeom>
                <a:avLst/>
                <a:gdLst>
                  <a:gd name="connsiteX0" fmla="*/ 810959 w 811053"/>
                  <a:gd name="connsiteY0" fmla="*/ 1069181 h 1106042"/>
                  <a:gd name="connsiteX1" fmla="*/ 774097 w 811053"/>
                  <a:gd name="connsiteY1" fmla="*/ 1106043 h 1106042"/>
                  <a:gd name="connsiteX2" fmla="*/ 36862 w 811053"/>
                  <a:gd name="connsiteY2" fmla="*/ 1106043 h 1106042"/>
                  <a:gd name="connsiteX3" fmla="*/ 0 w 811053"/>
                  <a:gd name="connsiteY3" fmla="*/ 1069181 h 1106042"/>
                  <a:gd name="connsiteX4" fmla="*/ 0 w 811053"/>
                  <a:gd name="connsiteY4" fmla="*/ 36862 h 1106042"/>
                  <a:gd name="connsiteX5" fmla="*/ 36862 w 811053"/>
                  <a:gd name="connsiteY5" fmla="*/ 0 h 1106042"/>
                  <a:gd name="connsiteX6" fmla="*/ 774192 w 811053"/>
                  <a:gd name="connsiteY6" fmla="*/ 0 h 1106042"/>
                  <a:gd name="connsiteX7" fmla="*/ 811054 w 811053"/>
                  <a:gd name="connsiteY7" fmla="*/ 36862 h 1106042"/>
                  <a:gd name="connsiteX8" fmla="*/ 811054 w 811053"/>
                  <a:gd name="connsiteY8" fmla="*/ 1069181 h 1106042"/>
                  <a:gd name="connsiteX9" fmla="*/ 73723 w 811053"/>
                  <a:gd name="connsiteY9" fmla="*/ 1032224 h 1106042"/>
                  <a:gd name="connsiteX10" fmla="*/ 737330 w 811053"/>
                  <a:gd name="connsiteY10" fmla="*/ 1032224 h 1106042"/>
                  <a:gd name="connsiteX11" fmla="*/ 737330 w 811053"/>
                  <a:gd name="connsiteY11" fmla="*/ 73819 h 1106042"/>
                  <a:gd name="connsiteX12" fmla="*/ 73723 w 811053"/>
                  <a:gd name="connsiteY12" fmla="*/ 73819 h 1106042"/>
                  <a:gd name="connsiteX13" fmla="*/ 73723 w 811053"/>
                  <a:gd name="connsiteY13" fmla="*/ 1032224 h 110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1053" h="1106042">
                    <a:moveTo>
                      <a:pt x="810959" y="1069181"/>
                    </a:moveTo>
                    <a:cubicBezTo>
                      <a:pt x="810959" y="1089565"/>
                      <a:pt x="794480" y="1106043"/>
                      <a:pt x="774097" y="1106043"/>
                    </a:cubicBezTo>
                    <a:lnTo>
                      <a:pt x="36862" y="1106043"/>
                    </a:lnTo>
                    <a:cubicBezTo>
                      <a:pt x="16478" y="1106043"/>
                      <a:pt x="0" y="1089565"/>
                      <a:pt x="0" y="1069181"/>
                    </a:cubicBezTo>
                    <a:lnTo>
                      <a:pt x="0" y="36862"/>
                    </a:lnTo>
                    <a:cubicBezTo>
                      <a:pt x="0" y="16478"/>
                      <a:pt x="16478" y="0"/>
                      <a:pt x="36862" y="0"/>
                    </a:cubicBezTo>
                    <a:lnTo>
                      <a:pt x="774192" y="0"/>
                    </a:lnTo>
                    <a:cubicBezTo>
                      <a:pt x="794576" y="0"/>
                      <a:pt x="811054" y="16478"/>
                      <a:pt x="811054" y="36862"/>
                    </a:cubicBezTo>
                    <a:lnTo>
                      <a:pt x="811054" y="1069181"/>
                    </a:lnTo>
                    <a:close/>
                    <a:moveTo>
                      <a:pt x="73723" y="1032224"/>
                    </a:moveTo>
                    <a:lnTo>
                      <a:pt x="737330" y="1032224"/>
                    </a:lnTo>
                    <a:lnTo>
                      <a:pt x="737330" y="73819"/>
                    </a:lnTo>
                    <a:lnTo>
                      <a:pt x="73723" y="73819"/>
                    </a:lnTo>
                    <a:lnTo>
                      <a:pt x="73723" y="10322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565F2F2-431A-4F4F-BD28-865E3A9A1A6A}"/>
                  </a:ext>
                </a:extLst>
              </p:cNvPr>
              <p:cNvSpPr/>
              <p:nvPr/>
            </p:nvSpPr>
            <p:spPr>
              <a:xfrm>
                <a:off x="6124034" y="2150246"/>
                <a:ext cx="493204" cy="676179"/>
              </a:xfrm>
              <a:custGeom>
                <a:avLst/>
                <a:gdLst>
                  <a:gd name="connsiteX0" fmla="*/ 0 w 493204"/>
                  <a:gd name="connsiteY0" fmla="*/ 0 h 676179"/>
                  <a:gd name="connsiteX1" fmla="*/ 493205 w 493204"/>
                  <a:gd name="connsiteY1" fmla="*/ 0 h 676179"/>
                  <a:gd name="connsiteX2" fmla="*/ 493205 w 493204"/>
                  <a:gd name="connsiteY2" fmla="*/ 676180 h 676179"/>
                  <a:gd name="connsiteX3" fmla="*/ 0 w 493204"/>
                  <a:gd name="connsiteY3" fmla="*/ 676180 h 67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3204" h="676179">
                    <a:moveTo>
                      <a:pt x="0" y="0"/>
                    </a:moveTo>
                    <a:lnTo>
                      <a:pt x="493205" y="0"/>
                    </a:lnTo>
                    <a:lnTo>
                      <a:pt x="493205" y="676180"/>
                    </a:lnTo>
                    <a:lnTo>
                      <a:pt x="0" y="6761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636CFC8-2CD4-4CF5-B775-FD4755ED589A}"/>
                  </a:ext>
                </a:extLst>
              </p:cNvPr>
              <p:cNvSpPr/>
              <p:nvPr/>
            </p:nvSpPr>
            <p:spPr>
              <a:xfrm>
                <a:off x="6335775" y="2891863"/>
                <a:ext cx="73723" cy="73723"/>
              </a:xfrm>
              <a:custGeom>
                <a:avLst/>
                <a:gdLst>
                  <a:gd name="connsiteX0" fmla="*/ 0 w 73723"/>
                  <a:gd name="connsiteY0" fmla="*/ 0 h 73723"/>
                  <a:gd name="connsiteX1" fmla="*/ 73723 w 73723"/>
                  <a:gd name="connsiteY1" fmla="*/ 0 h 73723"/>
                  <a:gd name="connsiteX2" fmla="*/ 73723 w 73723"/>
                  <a:gd name="connsiteY2" fmla="*/ 73724 h 73723"/>
                  <a:gd name="connsiteX3" fmla="*/ 0 w 73723"/>
                  <a:gd name="connsiteY3" fmla="*/ 73724 h 7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23" h="73723">
                    <a:moveTo>
                      <a:pt x="0" y="0"/>
                    </a:moveTo>
                    <a:lnTo>
                      <a:pt x="73723" y="0"/>
                    </a:lnTo>
                    <a:lnTo>
                      <a:pt x="73723" y="73724"/>
                    </a:lnTo>
                    <a:lnTo>
                      <a:pt x="0" y="73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7A572A39-AA42-445C-B113-0BE6FED599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91497" y="3233339"/>
            <a:ext cx="360000" cy="360000"/>
          </a:xfrm>
          <a:prstGeom prst="rect">
            <a:avLst/>
          </a:prstGeom>
        </p:spPr>
      </p:pic>
      <p:cxnSp>
        <p:nvCxnSpPr>
          <p:cNvPr id="50" name="Google Shape;149;p33">
            <a:extLst>
              <a:ext uri="{FF2B5EF4-FFF2-40B4-BE49-F238E27FC236}">
                <a16:creationId xmlns:a16="http://schemas.microsoft.com/office/drawing/2014/main" id="{85D078C1-7727-4F90-89C5-768CFD184CE8}"/>
              </a:ext>
            </a:extLst>
          </p:cNvPr>
          <p:cNvCxnSpPr>
            <a:cxnSpLocks/>
          </p:cNvCxnSpPr>
          <p:nvPr/>
        </p:nvCxnSpPr>
        <p:spPr>
          <a:xfrm>
            <a:off x="4572000" y="3684545"/>
            <a:ext cx="4232732" cy="19008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151;p33">
            <a:extLst>
              <a:ext uri="{FF2B5EF4-FFF2-40B4-BE49-F238E27FC236}">
                <a16:creationId xmlns:a16="http://schemas.microsoft.com/office/drawing/2014/main" id="{B10D3091-F405-44B3-9860-A7A2476665B1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6808421" y="3594222"/>
            <a:ext cx="0" cy="96808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151;p33">
            <a:extLst>
              <a:ext uri="{FF2B5EF4-FFF2-40B4-BE49-F238E27FC236}">
                <a16:creationId xmlns:a16="http://schemas.microsoft.com/office/drawing/2014/main" id="{43570123-0C14-48F5-9330-A38FD3E8DD34}"/>
              </a:ext>
            </a:extLst>
          </p:cNvPr>
          <p:cNvCxnSpPr>
            <a:cxnSpLocks/>
            <a:endCxn id="57" idx="2"/>
          </p:cNvCxnSpPr>
          <p:nvPr/>
        </p:nvCxnSpPr>
        <p:spPr>
          <a:xfrm flipV="1">
            <a:off x="7317960" y="3593339"/>
            <a:ext cx="0" cy="88179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05CD47C3-A346-4BFD-919B-97CC8A055B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12757" y="3231618"/>
            <a:ext cx="360000" cy="360000"/>
          </a:xfrm>
          <a:prstGeom prst="rect">
            <a:avLst/>
          </a:prstGeom>
        </p:spPr>
      </p:pic>
      <p:cxnSp>
        <p:nvCxnSpPr>
          <p:cNvPr id="96" name="Google Shape;151;p33">
            <a:extLst>
              <a:ext uri="{FF2B5EF4-FFF2-40B4-BE49-F238E27FC236}">
                <a16:creationId xmlns:a16="http://schemas.microsoft.com/office/drawing/2014/main" id="{283D038A-B912-4888-A9A8-E275794451DF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3588368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151;p33">
            <a:extLst>
              <a:ext uri="{FF2B5EF4-FFF2-40B4-BE49-F238E27FC236}">
                <a16:creationId xmlns:a16="http://schemas.microsoft.com/office/drawing/2014/main" id="{73C93271-EDF9-4C95-B4ED-77121F4B510D}"/>
              </a:ext>
            </a:extLst>
          </p:cNvPr>
          <p:cNvCxnSpPr>
            <a:cxnSpLocks/>
          </p:cNvCxnSpPr>
          <p:nvPr/>
        </p:nvCxnSpPr>
        <p:spPr>
          <a:xfrm flipH="1" flipV="1">
            <a:off x="8784468" y="3588368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51;p33">
            <a:extLst>
              <a:ext uri="{FF2B5EF4-FFF2-40B4-BE49-F238E27FC236}">
                <a16:creationId xmlns:a16="http://schemas.microsoft.com/office/drawing/2014/main" id="{7417BB2E-EFCB-4BD4-B53B-2E319BBC64ED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5792757" y="3591618"/>
            <a:ext cx="0" cy="82904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9" name="Graphic 118">
            <a:extLst>
              <a:ext uri="{FF2B5EF4-FFF2-40B4-BE49-F238E27FC236}">
                <a16:creationId xmlns:a16="http://schemas.microsoft.com/office/drawing/2014/main" id="{853FB14B-EE3A-42FD-8922-58182C05B0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07778" y="3226834"/>
            <a:ext cx="360000" cy="360000"/>
          </a:xfrm>
          <a:prstGeom prst="rect">
            <a:avLst/>
          </a:prstGeom>
        </p:spPr>
      </p:pic>
      <p:cxnSp>
        <p:nvCxnSpPr>
          <p:cNvPr id="123" name="Google Shape;151;p33">
            <a:extLst>
              <a:ext uri="{FF2B5EF4-FFF2-40B4-BE49-F238E27FC236}">
                <a16:creationId xmlns:a16="http://schemas.microsoft.com/office/drawing/2014/main" id="{4D009B8C-630A-4D9B-BC91-739716447371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6302296" y="3594313"/>
            <a:ext cx="0" cy="88088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51;p33">
            <a:extLst>
              <a:ext uri="{FF2B5EF4-FFF2-40B4-BE49-F238E27FC236}">
                <a16:creationId xmlns:a16="http://schemas.microsoft.com/office/drawing/2014/main" id="{B1CC7ADA-ACD7-46FC-AE23-6B115FEC9E69}"/>
              </a:ext>
            </a:extLst>
          </p:cNvPr>
          <p:cNvCxnSpPr>
            <a:cxnSpLocks/>
            <a:endCxn id="119" idx="2"/>
          </p:cNvCxnSpPr>
          <p:nvPr/>
        </p:nvCxnSpPr>
        <p:spPr>
          <a:xfrm flipV="1">
            <a:off x="5287778" y="3586834"/>
            <a:ext cx="0" cy="105052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A8D0634-3169-4EAE-AA13-7572287B16F4}"/>
              </a:ext>
            </a:extLst>
          </p:cNvPr>
          <p:cNvCxnSpPr>
            <a:stCxn id="176" idx="1"/>
          </p:cNvCxnSpPr>
          <p:nvPr/>
        </p:nvCxnSpPr>
        <p:spPr>
          <a:xfrm flipV="1">
            <a:off x="2655366" y="2850610"/>
            <a:ext cx="944653" cy="391340"/>
          </a:xfrm>
          <a:prstGeom prst="line">
            <a:avLst/>
          </a:prstGeom>
          <a:ln w="12700">
            <a:solidFill>
              <a:srgbClr val="A37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E492963-1381-4740-8545-889C131F6276}"/>
              </a:ext>
            </a:extLst>
          </p:cNvPr>
          <p:cNvSpPr/>
          <p:nvPr/>
        </p:nvSpPr>
        <p:spPr bwMode="invGray">
          <a:xfrm>
            <a:off x="699168" y="4069568"/>
            <a:ext cx="2628000" cy="446398"/>
          </a:xfrm>
          <a:prstGeom prst="roundRect">
            <a:avLst/>
          </a:prstGeom>
          <a:gradFill flip="none" rotWithShape="1">
            <a:gsLst>
              <a:gs pos="0">
                <a:srgbClr val="A375FF"/>
              </a:gs>
              <a:gs pos="100000">
                <a:srgbClr val="2B2B2B">
                  <a:alpha val="50000"/>
                </a:srgbClr>
              </a:gs>
              <a:gs pos="53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lvl="0" algn="ctr">
              <a:defRPr/>
            </a:pPr>
            <a:r>
              <a:rPr lang="en-US" sz="1200" dirty="0">
                <a:solidFill>
                  <a:prstClr val="white"/>
                </a:solidFill>
                <a:latin typeface="Raleway SemiBold"/>
              </a:rPr>
              <a:t>Mobile und Home Office Mitarbeiter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5982B1B-D354-43A0-B511-9C80BA3F8F12}"/>
              </a:ext>
            </a:extLst>
          </p:cNvPr>
          <p:cNvGrpSpPr/>
          <p:nvPr/>
        </p:nvGrpSpPr>
        <p:grpSpPr>
          <a:xfrm>
            <a:off x="1365168" y="2680466"/>
            <a:ext cx="1296000" cy="1296000"/>
            <a:chOff x="1638112" y="2695486"/>
            <a:chExt cx="1296000" cy="1296000"/>
          </a:xfrm>
        </p:grpSpPr>
        <p:pic>
          <p:nvPicPr>
            <p:cNvPr id="175" name="Picture 174" descr="Unify Video iPhone and iPad">
              <a:extLst>
                <a:ext uri="{FF2B5EF4-FFF2-40B4-BE49-F238E27FC236}">
                  <a16:creationId xmlns:a16="http://schemas.microsoft.com/office/drawing/2014/main" id="{F185217D-F509-4304-80D4-EBD8AA0FB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3099" r="8778" b="-3099"/>
            <a:stretch/>
          </p:blipFill>
          <p:spPr>
            <a:xfrm>
              <a:off x="1638112" y="2695486"/>
              <a:ext cx="1296000" cy="1296000"/>
            </a:xfrm>
            <a:prstGeom prst="ellipse">
              <a:avLst/>
            </a:prstGeom>
          </p:spPr>
        </p:pic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1FFBEE7-46CF-4ED4-8772-EEEE14662043}"/>
                </a:ext>
              </a:extLst>
            </p:cNvPr>
            <p:cNvSpPr>
              <a:spLocks noChangeAspect="1"/>
            </p:cNvSpPr>
            <p:nvPr/>
          </p:nvSpPr>
          <p:spPr bwMode="invGray">
            <a:xfrm rot="7639641">
              <a:off x="1638112" y="2695486"/>
              <a:ext cx="1296000" cy="1296000"/>
            </a:xfrm>
            <a:prstGeom prst="ellipse">
              <a:avLst/>
            </a:prstGeom>
            <a:gradFill>
              <a:gsLst>
                <a:gs pos="100000">
                  <a:srgbClr val="A375FF">
                    <a:alpha val="0"/>
                  </a:srgbClr>
                </a:gs>
                <a:gs pos="0">
                  <a:srgbClr val="A375FF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tangle 172">
            <a:extLst>
              <a:ext uri="{FF2B5EF4-FFF2-40B4-BE49-F238E27FC236}">
                <a16:creationId xmlns:a16="http://schemas.microsoft.com/office/drawing/2014/main" id="{98715592-D378-43BD-8E55-22DFEC447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12" y="2967794"/>
            <a:ext cx="559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00A39B"/>
                </a:solidFill>
                <a:effectLst/>
                <a:latin typeface="Raleway" pitchFamily="2" charset="0"/>
              </a:rPr>
              <a:t>Unify Soft</a:t>
            </a:r>
            <a:b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00A39B"/>
                </a:solidFill>
                <a:effectLst/>
                <a:latin typeface="Raleway" pitchFamily="2" charset="0"/>
              </a:rPr>
            </a:b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00A39B"/>
                </a:solidFill>
                <a:effectLst/>
                <a:latin typeface="Raleway" pitchFamily="2" charset="0"/>
              </a:rPr>
              <a:t>Phone App</a:t>
            </a:r>
          </a:p>
        </p:txBody>
      </p:sp>
      <p:pic>
        <p:nvPicPr>
          <p:cNvPr id="60" name="Picture 59" descr="Unify Video logo">
            <a:extLst>
              <a:ext uri="{FF2B5EF4-FFF2-40B4-BE49-F238E27FC236}">
                <a16:creationId xmlns:a16="http://schemas.microsoft.com/office/drawing/2014/main" id="{DAC9396F-EB23-42AA-8332-4D98463AD5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9" y="212278"/>
            <a:ext cx="997194" cy="26505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9C3275E-ABD7-4FE9-B247-52C0B745AFAB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37691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33" grpId="0"/>
      <p:bldP spid="167" grpId="0" animBg="1"/>
      <p:bldP spid="1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7A2FB8-9DAF-4E04-81FE-D1144985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Unify Video Telephony Connector </a:t>
            </a:r>
            <a:r>
              <a:rPr lang="en-GB" dirty="0" err="1"/>
              <a:t>für</a:t>
            </a:r>
            <a:r>
              <a:rPr lang="en-GB" dirty="0"/>
              <a:t> OpenScape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B3EFA-8850-437B-A203-EAF331238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Anwendungsfall - Cross-Start von Unify </a:t>
            </a:r>
            <a:r>
              <a:rPr lang="de-DE" dirty="0" err="1"/>
              <a:t>SoftPhone</a:t>
            </a:r>
            <a:r>
              <a:rPr lang="de-DE" dirty="0"/>
              <a:t> über das Wählfeldsymbol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07135-48E3-4E5A-9D69-7D2B401C4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6" name="Inhaltsplatzhalter 2">
            <a:extLst>
              <a:ext uri="{FF2B5EF4-FFF2-40B4-BE49-F238E27FC236}">
                <a16:creationId xmlns:a16="http://schemas.microsoft.com/office/drawing/2014/main" id="{8D983576-78CB-4301-9071-398840E5F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072" y="1203829"/>
            <a:ext cx="4115660" cy="227597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2AF7623-C58B-468B-BEC2-7C2D1BC05470}"/>
              </a:ext>
            </a:extLst>
          </p:cNvPr>
          <p:cNvSpPr/>
          <p:nvPr/>
        </p:nvSpPr>
        <p:spPr>
          <a:xfrm>
            <a:off x="8628307" y="831193"/>
            <a:ext cx="288032" cy="288032"/>
          </a:xfrm>
          <a:prstGeom prst="ellipse">
            <a:avLst/>
          </a:prstGeom>
          <a:solidFill>
            <a:srgbClr val="A37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58A5-8ECD-46E4-8247-81761D8051FA}"/>
              </a:ext>
            </a:extLst>
          </p:cNvPr>
          <p:cNvGrpSpPr/>
          <p:nvPr/>
        </p:nvGrpSpPr>
        <p:grpSpPr>
          <a:xfrm>
            <a:off x="6824592" y="2296204"/>
            <a:ext cx="1307962" cy="2016216"/>
            <a:chOff x="6824592" y="2296204"/>
            <a:chExt cx="1307962" cy="2016216"/>
          </a:xfrm>
        </p:grpSpPr>
        <p:pic>
          <p:nvPicPr>
            <p:cNvPr id="7" name="Grafik 8">
              <a:extLst>
                <a:ext uri="{FF2B5EF4-FFF2-40B4-BE49-F238E27FC236}">
                  <a16:creationId xmlns:a16="http://schemas.microsoft.com/office/drawing/2014/main" id="{48A2C69E-5EAB-444A-A07B-E5E46BAC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4592" y="2647179"/>
              <a:ext cx="945935" cy="1665241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B11BC2-5236-4077-B4EE-9935985670BD}"/>
                </a:ext>
              </a:extLst>
            </p:cNvPr>
            <p:cNvSpPr/>
            <p:nvPr/>
          </p:nvSpPr>
          <p:spPr>
            <a:xfrm>
              <a:off x="7844522" y="2296204"/>
              <a:ext cx="288032" cy="288032"/>
            </a:xfrm>
            <a:prstGeom prst="ellipse">
              <a:avLst/>
            </a:prstGeom>
            <a:solidFill>
              <a:srgbClr val="A37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2</a:t>
              </a:r>
            </a:p>
          </p:txBody>
        </p:sp>
        <p:cxnSp>
          <p:nvCxnSpPr>
            <p:cNvPr id="11" name="Google Shape;151;p33">
              <a:extLst>
                <a:ext uri="{FF2B5EF4-FFF2-40B4-BE49-F238E27FC236}">
                  <a16:creationId xmlns:a16="http://schemas.microsoft.com/office/drawing/2014/main" id="{8C0C8E0E-F276-4223-B4B8-FEDB083EA112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7374762" y="2542055"/>
              <a:ext cx="511941" cy="479753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FF3E709-ADF2-4D24-9360-1D2CA67D89AF}"/>
              </a:ext>
            </a:extLst>
          </p:cNvPr>
          <p:cNvSpPr txBox="1">
            <a:spLocks/>
          </p:cNvSpPr>
          <p:nvPr/>
        </p:nvSpPr>
        <p:spPr>
          <a:xfrm>
            <a:off x="227660" y="1077044"/>
            <a:ext cx="4389120" cy="3493008"/>
          </a:xfrm>
          <a:prstGeom prst="rect">
            <a:avLst/>
          </a:prstGeom>
        </p:spPr>
        <p:txBody>
          <a:bodyPr/>
          <a:lstStyle>
            <a:lvl1pPr marL="164592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defRPr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Use Case Flow</a:t>
            </a:r>
          </a:p>
          <a:p>
            <a:endParaRPr lang="en-GB" b="1" dirty="0">
              <a:latin typeface="Raleway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UV wird um ein </a:t>
            </a:r>
            <a:r>
              <a:rPr lang="de-DE" sz="1200" dirty="0" err="1">
                <a:latin typeface="+mn-lt"/>
              </a:rPr>
              <a:t>Wählfeld</a:t>
            </a:r>
            <a:r>
              <a:rPr lang="de-DE" sz="1200" dirty="0">
                <a:latin typeface="+mn-lt"/>
              </a:rPr>
              <a:t> erweitert, wenn der Unify-Cloud-Connector zur OS Business konfiguriert ist.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Benutzer klickt auf das Wählfeld-Symbol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Der UV-Client startet das ATOS Unify </a:t>
            </a:r>
            <a:r>
              <a:rPr lang="de-DE" sz="1200" dirty="0" err="1">
                <a:latin typeface="+mn-lt"/>
              </a:rPr>
              <a:t>SoftPhone</a:t>
            </a:r>
            <a:r>
              <a:rPr lang="de-DE" sz="1200" dirty="0">
                <a:latin typeface="+mn-lt"/>
              </a:rPr>
              <a:t>, das bei OS Business registriert ist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Benutzer klickt auf die Nummer und drückt die Anruftaste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ATOS Unify </a:t>
            </a:r>
            <a:r>
              <a:rPr lang="de-DE" sz="1200" dirty="0" err="1">
                <a:latin typeface="+mn-lt"/>
              </a:rPr>
              <a:t>SoftPhone</a:t>
            </a:r>
            <a:r>
              <a:rPr lang="de-DE" sz="1200" dirty="0">
                <a:latin typeface="+mn-lt"/>
              </a:rPr>
              <a:t> wählt die Nummer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Präsenz-Synchronisierung zwischen ATOS Unify </a:t>
            </a:r>
            <a:r>
              <a:rPr lang="de-DE" sz="1200" dirty="0" err="1">
                <a:latin typeface="+mn-lt"/>
              </a:rPr>
              <a:t>SoftPhone</a:t>
            </a:r>
            <a:r>
              <a:rPr lang="de-DE" sz="1200" dirty="0">
                <a:latin typeface="+mn-lt"/>
              </a:rPr>
              <a:t> und UV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Ähnlicher Anwendungsfall für mobilen Client iOS und Android möglich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Neues ATOS Unify </a:t>
            </a:r>
            <a:r>
              <a:rPr lang="de-DE" sz="1200" dirty="0" err="1">
                <a:latin typeface="+mn-lt"/>
              </a:rPr>
              <a:t>SoftPhone</a:t>
            </a:r>
            <a:r>
              <a:rPr lang="de-DE" sz="1200" dirty="0">
                <a:latin typeface="+mn-lt"/>
              </a:rPr>
              <a:t> hat ähnliches Look and </a:t>
            </a:r>
            <a:r>
              <a:rPr lang="de-DE" sz="1200" dirty="0" err="1">
                <a:latin typeface="+mn-lt"/>
              </a:rPr>
              <a:t>Feel</a:t>
            </a:r>
            <a:r>
              <a:rPr lang="de-DE" sz="1200" dirty="0">
                <a:latin typeface="+mn-lt"/>
              </a:rPr>
              <a:t> wie Unify Video/Unify Office</a:t>
            </a:r>
          </a:p>
        </p:txBody>
      </p:sp>
      <p:pic>
        <p:nvPicPr>
          <p:cNvPr id="13" name="Grafik 1">
            <a:extLst>
              <a:ext uri="{FF2B5EF4-FFF2-40B4-BE49-F238E27FC236}">
                <a16:creationId xmlns:a16="http://schemas.microsoft.com/office/drawing/2014/main" id="{D84DF589-E363-45A0-B718-3AC2D62C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514" y="1207405"/>
            <a:ext cx="116867" cy="112192"/>
          </a:xfrm>
          <a:prstGeom prst="rect">
            <a:avLst/>
          </a:prstGeom>
        </p:spPr>
      </p:pic>
      <p:cxnSp>
        <p:nvCxnSpPr>
          <p:cNvPr id="9" name="Google Shape;151;p33">
            <a:extLst>
              <a:ext uri="{FF2B5EF4-FFF2-40B4-BE49-F238E27FC236}">
                <a16:creationId xmlns:a16="http://schemas.microsoft.com/office/drawing/2014/main" id="{26234890-BA19-44EC-8A73-04CACFB363C0}"/>
              </a:ext>
            </a:extLst>
          </p:cNvPr>
          <p:cNvCxnSpPr>
            <a:cxnSpLocks/>
            <a:stCxn id="13" idx="0"/>
            <a:endCxn id="8" idx="3"/>
          </p:cNvCxnSpPr>
          <p:nvPr/>
        </p:nvCxnSpPr>
        <p:spPr>
          <a:xfrm flipV="1">
            <a:off x="8505948" y="1077044"/>
            <a:ext cx="164540" cy="130361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Picture 13" descr="Unify Video logo">
            <a:extLst>
              <a:ext uri="{FF2B5EF4-FFF2-40B4-BE49-F238E27FC236}">
                <a16:creationId xmlns:a16="http://schemas.microsoft.com/office/drawing/2014/main" id="{1FC168E9-0967-4014-8CD0-AC3E77472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9" y="212278"/>
            <a:ext cx="997194" cy="265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092AF0-CA51-4350-AF3D-D4C0455CF49E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24900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7A2FB8-9DAF-4E04-81FE-D1144985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Unify Video Telephony Connector </a:t>
            </a:r>
            <a:r>
              <a:rPr lang="en-GB" dirty="0" err="1"/>
              <a:t>für</a:t>
            </a:r>
            <a:r>
              <a:rPr lang="en-GB" dirty="0"/>
              <a:t> OpenScape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B3EFA-8850-437B-A203-EAF331238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600" b="0" dirty="0"/>
              <a:t>Anwendungsfall - Cross-Start aus dem Benutzerprofil in Kontakten oder Nachrichten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07135-48E3-4E5A-9D69-7D2B401C4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6" name="Inhaltsplatzhalter 2">
            <a:extLst>
              <a:ext uri="{FF2B5EF4-FFF2-40B4-BE49-F238E27FC236}">
                <a16:creationId xmlns:a16="http://schemas.microsoft.com/office/drawing/2014/main" id="{8D983576-78CB-4301-9071-398840E5F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072" y="1203829"/>
            <a:ext cx="4115660" cy="227597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2AF7623-C58B-468B-BEC2-7C2D1BC05470}"/>
              </a:ext>
            </a:extLst>
          </p:cNvPr>
          <p:cNvSpPr/>
          <p:nvPr/>
        </p:nvSpPr>
        <p:spPr>
          <a:xfrm>
            <a:off x="8628307" y="831193"/>
            <a:ext cx="288032" cy="288032"/>
          </a:xfrm>
          <a:prstGeom prst="ellipse">
            <a:avLst/>
          </a:prstGeom>
          <a:solidFill>
            <a:srgbClr val="A37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FF3E709-ADF2-4D24-9360-1D2CA67D89AF}"/>
              </a:ext>
            </a:extLst>
          </p:cNvPr>
          <p:cNvSpPr txBox="1">
            <a:spLocks/>
          </p:cNvSpPr>
          <p:nvPr/>
        </p:nvSpPr>
        <p:spPr>
          <a:xfrm>
            <a:off x="227660" y="1077044"/>
            <a:ext cx="4389120" cy="3493008"/>
          </a:xfrm>
          <a:prstGeom prst="rect">
            <a:avLst/>
          </a:prstGeom>
        </p:spPr>
        <p:txBody>
          <a:bodyPr/>
          <a:lstStyle>
            <a:lvl1pPr marL="164592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defRPr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Use Case Flow</a:t>
            </a:r>
          </a:p>
          <a:p>
            <a:endParaRPr lang="en-GB" b="1" dirty="0">
              <a:latin typeface="Raleway" pitchFamily="2" charset="0"/>
            </a:endParaRPr>
          </a:p>
          <a:p>
            <a:pPr marL="285750" indent="-285750"/>
            <a:r>
              <a:rPr lang="en-GB" sz="1200" dirty="0" err="1">
                <a:latin typeface="+mn-lt"/>
              </a:rPr>
              <a:t>Benutzer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klickt</a:t>
            </a:r>
            <a:r>
              <a:rPr lang="en-GB" sz="1200" dirty="0">
                <a:latin typeface="+mn-lt"/>
              </a:rPr>
              <a:t> auf </a:t>
            </a:r>
            <a:r>
              <a:rPr lang="en-GB" sz="1200" dirty="0" err="1">
                <a:latin typeface="+mn-lt"/>
              </a:rPr>
              <a:t>eine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Telefonnummer</a:t>
            </a:r>
            <a:r>
              <a:rPr lang="en-GB" sz="1200" dirty="0">
                <a:latin typeface="+mn-lt"/>
              </a:rPr>
              <a:t> in den </a:t>
            </a:r>
            <a:r>
              <a:rPr lang="en-GB" sz="1200" dirty="0" err="1">
                <a:latin typeface="+mn-lt"/>
              </a:rPr>
              <a:t>Benutzerprofilen</a:t>
            </a:r>
            <a:r>
              <a:rPr lang="en-GB" sz="1200" dirty="0">
                <a:latin typeface="+mn-lt"/>
              </a:rPr>
              <a:t> von UV-</a:t>
            </a:r>
            <a:r>
              <a:rPr lang="en-GB" sz="1200" dirty="0" err="1">
                <a:latin typeface="+mn-lt"/>
              </a:rPr>
              <a:t>Kontakte</a:t>
            </a:r>
            <a:endParaRPr lang="en-GB" sz="1200" dirty="0">
              <a:latin typeface="+mn-lt"/>
            </a:endParaRPr>
          </a:p>
          <a:p>
            <a:pPr marL="285750" indent="-285750"/>
            <a:r>
              <a:rPr lang="en-GB" sz="1200" dirty="0">
                <a:latin typeface="+mn-lt"/>
              </a:rPr>
              <a:t>UV </a:t>
            </a:r>
            <a:r>
              <a:rPr lang="en-GB" sz="1200" dirty="0" err="1">
                <a:latin typeface="+mn-lt"/>
              </a:rPr>
              <a:t>startet</a:t>
            </a:r>
            <a:r>
              <a:rPr lang="en-GB" sz="1200" dirty="0">
                <a:latin typeface="+mn-lt"/>
              </a:rPr>
              <a:t> ATOS Unify </a:t>
            </a:r>
            <a:r>
              <a:rPr lang="en-GB" sz="1200" dirty="0" err="1">
                <a:latin typeface="+mn-lt"/>
              </a:rPr>
              <a:t>SoftPhone</a:t>
            </a:r>
            <a:r>
              <a:rPr lang="en-GB" sz="1200" dirty="0">
                <a:latin typeface="+mn-lt"/>
              </a:rPr>
              <a:t> </a:t>
            </a:r>
          </a:p>
          <a:p>
            <a:pPr marL="285750" indent="-285750"/>
            <a:r>
              <a:rPr lang="en-GB" sz="1200" dirty="0">
                <a:latin typeface="+mn-lt"/>
              </a:rPr>
              <a:t>ATOS Unify </a:t>
            </a:r>
            <a:r>
              <a:rPr lang="en-GB" sz="1200" dirty="0" err="1">
                <a:latin typeface="+mn-lt"/>
              </a:rPr>
              <a:t>SoftPhone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wird</a:t>
            </a:r>
            <a:r>
              <a:rPr lang="en-GB" sz="1200" dirty="0">
                <a:latin typeface="+mn-lt"/>
              </a:rPr>
              <a:t> die </a:t>
            </a:r>
            <a:r>
              <a:rPr lang="en-GB" sz="1200" dirty="0" err="1">
                <a:latin typeface="+mn-lt"/>
              </a:rPr>
              <a:t>Nummer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wählen</a:t>
            </a:r>
            <a:endParaRPr lang="en-GB" sz="1200" dirty="0">
              <a:latin typeface="+mn-lt"/>
            </a:endParaRPr>
          </a:p>
          <a:p>
            <a:pPr marL="285750" indent="-285750"/>
            <a:r>
              <a:rPr lang="en-GB" sz="1200" dirty="0" err="1">
                <a:latin typeface="+mn-lt"/>
              </a:rPr>
              <a:t>Ähnlicher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Anwendungsfall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für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mobilen</a:t>
            </a:r>
            <a:r>
              <a:rPr lang="en-GB" sz="1200" dirty="0">
                <a:latin typeface="+mn-lt"/>
              </a:rPr>
              <a:t> Client iOS und Android </a:t>
            </a:r>
            <a:r>
              <a:rPr lang="en-GB" sz="1200" dirty="0" err="1">
                <a:latin typeface="+mn-lt"/>
              </a:rPr>
              <a:t>erforderlich</a:t>
            </a:r>
            <a:endParaRPr lang="en-GB" sz="1200" dirty="0">
              <a:latin typeface="+mn-lt"/>
            </a:endParaRPr>
          </a:p>
          <a:p>
            <a:pPr marL="285750" indent="-285750"/>
            <a:r>
              <a:rPr lang="en-GB" sz="1200" dirty="0">
                <a:latin typeface="+mn-lt"/>
              </a:rPr>
              <a:t>UV </a:t>
            </a:r>
            <a:r>
              <a:rPr lang="en-GB" sz="1200" dirty="0" err="1">
                <a:latin typeface="+mn-lt"/>
              </a:rPr>
              <a:t>wird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eine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Schnittstelle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zur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Bereitstellung</a:t>
            </a:r>
            <a:r>
              <a:rPr lang="en-GB" sz="1200" dirty="0">
                <a:latin typeface="+mn-lt"/>
              </a:rPr>
              <a:t> der </a:t>
            </a:r>
            <a:r>
              <a:rPr lang="en-GB" sz="1200" dirty="0" err="1">
                <a:latin typeface="+mn-lt"/>
              </a:rPr>
              <a:t>Telefonnummern</a:t>
            </a:r>
            <a:r>
              <a:rPr lang="en-GB" sz="1200" dirty="0">
                <a:latin typeface="+mn-lt"/>
              </a:rPr>
              <a:t> in den UV-</a:t>
            </a:r>
            <a:r>
              <a:rPr lang="en-GB" sz="1200" dirty="0" err="1">
                <a:latin typeface="+mn-lt"/>
              </a:rPr>
              <a:t>Kontaktprofilen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bereitstellen</a:t>
            </a:r>
            <a:r>
              <a:rPr lang="en-GB" sz="1200" dirty="0">
                <a:latin typeface="+mn-lt"/>
              </a:rPr>
              <a:t>, </a:t>
            </a:r>
          </a:p>
          <a:p>
            <a:pPr marL="285750" indent="-285750"/>
            <a:r>
              <a:rPr lang="en-GB" sz="1200" dirty="0">
                <a:latin typeface="+mn-lt"/>
              </a:rPr>
              <a:t>ATOS Unify </a:t>
            </a:r>
            <a:r>
              <a:rPr lang="en-GB" sz="1200" dirty="0" err="1">
                <a:latin typeface="+mn-lt"/>
              </a:rPr>
              <a:t>SoftPhone</a:t>
            </a:r>
            <a:r>
              <a:rPr lang="en-GB" sz="1200" dirty="0">
                <a:latin typeface="+mn-lt"/>
              </a:rPr>
              <a:t> </a:t>
            </a:r>
            <a:r>
              <a:rPr lang="en-GB" sz="1200" dirty="0" err="1">
                <a:latin typeface="+mn-lt"/>
              </a:rPr>
              <a:t>im</a:t>
            </a:r>
            <a:r>
              <a:rPr lang="en-GB" sz="1200" dirty="0">
                <a:latin typeface="+mn-lt"/>
              </a:rPr>
              <a:t> Look and Feel </a:t>
            </a:r>
            <a:r>
              <a:rPr lang="en-GB" sz="1200" dirty="0" err="1">
                <a:latin typeface="+mn-lt"/>
              </a:rPr>
              <a:t>wie</a:t>
            </a:r>
            <a:r>
              <a:rPr lang="en-GB" sz="1200" dirty="0">
                <a:latin typeface="+mn-lt"/>
              </a:rPr>
              <a:t> Unify Office/UV.</a:t>
            </a:r>
          </a:p>
          <a:p>
            <a:pPr marL="285750" indent="-285750"/>
            <a:endParaRPr lang="en-GB" sz="1200" dirty="0">
              <a:latin typeface="Raleway" pitchFamily="2" charset="0"/>
            </a:endParaRPr>
          </a:p>
          <a:p>
            <a:endParaRPr lang="en-GB" dirty="0">
              <a:latin typeface="Raleway" pitchFamily="2" charset="0"/>
            </a:endParaRPr>
          </a:p>
        </p:txBody>
      </p:sp>
      <p:pic>
        <p:nvPicPr>
          <p:cNvPr id="13" name="Grafik 1">
            <a:extLst>
              <a:ext uri="{FF2B5EF4-FFF2-40B4-BE49-F238E27FC236}">
                <a16:creationId xmlns:a16="http://schemas.microsoft.com/office/drawing/2014/main" id="{D84DF589-E363-45A0-B718-3AC2D62C1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514" y="1207405"/>
            <a:ext cx="116867" cy="112192"/>
          </a:xfrm>
          <a:prstGeom prst="rect">
            <a:avLst/>
          </a:prstGeom>
        </p:spPr>
      </p:pic>
      <p:pic>
        <p:nvPicPr>
          <p:cNvPr id="18" name="Grafik 6">
            <a:extLst>
              <a:ext uri="{FF2B5EF4-FFF2-40B4-BE49-F238E27FC236}">
                <a16:creationId xmlns:a16="http://schemas.microsoft.com/office/drawing/2014/main" id="{E3DF372A-DCAD-4916-8D05-06AD6CA01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073" y="1210982"/>
            <a:ext cx="3252623" cy="19894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58A5-8ECD-46E4-8247-81761D8051FA}"/>
              </a:ext>
            </a:extLst>
          </p:cNvPr>
          <p:cNvGrpSpPr/>
          <p:nvPr/>
        </p:nvGrpSpPr>
        <p:grpSpPr>
          <a:xfrm>
            <a:off x="6775667" y="2478845"/>
            <a:ext cx="1307962" cy="2016216"/>
            <a:chOff x="6824592" y="2296204"/>
            <a:chExt cx="1307962" cy="2016216"/>
          </a:xfrm>
        </p:grpSpPr>
        <p:pic>
          <p:nvPicPr>
            <p:cNvPr id="7" name="Grafik 8">
              <a:extLst>
                <a:ext uri="{FF2B5EF4-FFF2-40B4-BE49-F238E27FC236}">
                  <a16:creationId xmlns:a16="http://schemas.microsoft.com/office/drawing/2014/main" id="{48A2C69E-5EAB-444A-A07B-E5E46BAC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4592" y="2647179"/>
              <a:ext cx="945935" cy="1665241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B11BC2-5236-4077-B4EE-9935985670BD}"/>
                </a:ext>
              </a:extLst>
            </p:cNvPr>
            <p:cNvSpPr/>
            <p:nvPr/>
          </p:nvSpPr>
          <p:spPr>
            <a:xfrm>
              <a:off x="7844522" y="2296204"/>
              <a:ext cx="288032" cy="288032"/>
            </a:xfrm>
            <a:prstGeom prst="ellipse">
              <a:avLst/>
            </a:prstGeom>
            <a:solidFill>
              <a:srgbClr val="A37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2</a:t>
              </a:r>
            </a:p>
          </p:txBody>
        </p:sp>
        <p:cxnSp>
          <p:nvCxnSpPr>
            <p:cNvPr id="11" name="Google Shape;151;p33">
              <a:extLst>
                <a:ext uri="{FF2B5EF4-FFF2-40B4-BE49-F238E27FC236}">
                  <a16:creationId xmlns:a16="http://schemas.microsoft.com/office/drawing/2014/main" id="{8C0C8E0E-F276-4223-B4B8-FEDB083EA112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7374762" y="2542055"/>
              <a:ext cx="511941" cy="479753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9" name="Google Shape;151;p33">
            <a:extLst>
              <a:ext uri="{FF2B5EF4-FFF2-40B4-BE49-F238E27FC236}">
                <a16:creationId xmlns:a16="http://schemas.microsoft.com/office/drawing/2014/main" id="{26234890-BA19-44EC-8A73-04CACFB363C0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7328452" y="1077044"/>
            <a:ext cx="1342036" cy="1560139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Picture 20" descr="Unify Video logo">
            <a:extLst>
              <a:ext uri="{FF2B5EF4-FFF2-40B4-BE49-F238E27FC236}">
                <a16:creationId xmlns:a16="http://schemas.microsoft.com/office/drawing/2014/main" id="{7B97A753-70B7-4604-A2B7-9B982D3595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9" y="212278"/>
            <a:ext cx="997194" cy="265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9BA201-7186-40A2-9874-90CBA7843EF2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35987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ECA7C4-E0F0-4087-8EC9-70DDAE0F2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776" y="1276350"/>
            <a:ext cx="4685024" cy="1704242"/>
          </a:xfrm>
        </p:spPr>
        <p:txBody>
          <a:bodyPr/>
          <a:lstStyle/>
          <a:p>
            <a:r>
              <a:rPr lang="en-GB" dirty="0"/>
              <a:t>Cloud Transition Journeys</a:t>
            </a:r>
            <a:br>
              <a:rPr lang="en-GB" dirty="0"/>
            </a:br>
            <a:r>
              <a:rPr lang="en-GB" sz="2000" dirty="0"/>
              <a:t>Unify </a:t>
            </a:r>
            <a:r>
              <a:rPr lang="en-GB" sz="2000" dirty="0" err="1"/>
              <a:t>Migrationswege</a:t>
            </a:r>
            <a:r>
              <a:rPr lang="en-GB" sz="2000" dirty="0"/>
              <a:t> in die Cloud </a:t>
            </a:r>
          </a:p>
          <a:p>
            <a:r>
              <a:rPr lang="en-GB" sz="2000" dirty="0" err="1"/>
              <a:t>mit</a:t>
            </a:r>
            <a:r>
              <a:rPr lang="en-GB" sz="2000" dirty="0"/>
              <a:t> Unify Office und Unify Video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537C7-9712-4C67-8BE7-9AFF7B118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Wim De Bauw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Head of UCC Product Management – Unify Cloud Services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66378-CC6F-4968-B85D-F863459FCE8B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422001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7A2FB8-9DAF-4E04-81FE-D1144985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Unify Video Telephony Connector </a:t>
            </a:r>
            <a:r>
              <a:rPr lang="en-GB" dirty="0" err="1"/>
              <a:t>für</a:t>
            </a:r>
            <a:r>
              <a:rPr lang="en-GB" dirty="0"/>
              <a:t> OpenScape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B3EFA-8850-437B-A203-EAF331238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Anwendungsfall - Cross-Start von Unify </a:t>
            </a:r>
            <a:r>
              <a:rPr lang="de-DE" dirty="0" err="1"/>
              <a:t>SoftPhone</a:t>
            </a:r>
            <a:r>
              <a:rPr lang="de-DE" dirty="0"/>
              <a:t> aus Nachrichten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07135-48E3-4E5A-9D69-7D2B401C4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6" name="Inhaltsplatzhalter 2">
            <a:extLst>
              <a:ext uri="{FF2B5EF4-FFF2-40B4-BE49-F238E27FC236}">
                <a16:creationId xmlns:a16="http://schemas.microsoft.com/office/drawing/2014/main" id="{8D983576-78CB-4301-9071-398840E5F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072" y="1203829"/>
            <a:ext cx="4115660" cy="227597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2AF7623-C58B-468B-BEC2-7C2D1BC05470}"/>
              </a:ext>
            </a:extLst>
          </p:cNvPr>
          <p:cNvSpPr/>
          <p:nvPr/>
        </p:nvSpPr>
        <p:spPr>
          <a:xfrm>
            <a:off x="8417819" y="708838"/>
            <a:ext cx="288032" cy="288032"/>
          </a:xfrm>
          <a:prstGeom prst="ellipse">
            <a:avLst/>
          </a:prstGeom>
          <a:solidFill>
            <a:srgbClr val="A37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58A5-8ECD-46E4-8247-81761D8051FA}"/>
              </a:ext>
            </a:extLst>
          </p:cNvPr>
          <p:cNvGrpSpPr/>
          <p:nvPr/>
        </p:nvGrpSpPr>
        <p:grpSpPr>
          <a:xfrm>
            <a:off x="6824592" y="2296204"/>
            <a:ext cx="1307962" cy="2016216"/>
            <a:chOff x="6824592" y="2296204"/>
            <a:chExt cx="1307962" cy="2016216"/>
          </a:xfrm>
        </p:grpSpPr>
        <p:pic>
          <p:nvPicPr>
            <p:cNvPr id="7" name="Grafik 8">
              <a:extLst>
                <a:ext uri="{FF2B5EF4-FFF2-40B4-BE49-F238E27FC236}">
                  <a16:creationId xmlns:a16="http://schemas.microsoft.com/office/drawing/2014/main" id="{48A2C69E-5EAB-444A-A07B-E5E46BAC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4592" y="2647179"/>
              <a:ext cx="945935" cy="1665241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B11BC2-5236-4077-B4EE-9935985670BD}"/>
                </a:ext>
              </a:extLst>
            </p:cNvPr>
            <p:cNvSpPr/>
            <p:nvPr/>
          </p:nvSpPr>
          <p:spPr>
            <a:xfrm>
              <a:off x="7844522" y="2296204"/>
              <a:ext cx="288032" cy="288032"/>
            </a:xfrm>
            <a:prstGeom prst="ellipse">
              <a:avLst/>
            </a:prstGeom>
            <a:solidFill>
              <a:srgbClr val="A37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2</a:t>
              </a:r>
            </a:p>
          </p:txBody>
        </p:sp>
        <p:cxnSp>
          <p:nvCxnSpPr>
            <p:cNvPr id="11" name="Google Shape;151;p33">
              <a:extLst>
                <a:ext uri="{FF2B5EF4-FFF2-40B4-BE49-F238E27FC236}">
                  <a16:creationId xmlns:a16="http://schemas.microsoft.com/office/drawing/2014/main" id="{8C0C8E0E-F276-4223-B4B8-FEDB083EA112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7374762" y="2542055"/>
              <a:ext cx="511941" cy="479753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FF3E709-ADF2-4D24-9360-1D2CA67D89AF}"/>
              </a:ext>
            </a:extLst>
          </p:cNvPr>
          <p:cNvSpPr txBox="1">
            <a:spLocks/>
          </p:cNvSpPr>
          <p:nvPr/>
        </p:nvSpPr>
        <p:spPr>
          <a:xfrm>
            <a:off x="227660" y="1077044"/>
            <a:ext cx="4389120" cy="3493008"/>
          </a:xfrm>
          <a:prstGeom prst="rect">
            <a:avLst/>
          </a:prstGeom>
        </p:spPr>
        <p:txBody>
          <a:bodyPr/>
          <a:lstStyle>
            <a:lvl1pPr marL="164592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defRPr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Use Case Flow</a:t>
            </a:r>
          </a:p>
          <a:p>
            <a:endParaRPr lang="en-GB" b="1" dirty="0">
              <a:latin typeface="Raleway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UV-Client wird das Telefonsymbol anzeigen, wenn die Telefonnummer für den Benutzer im Benutzerprofil verfügbar ist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Benutzer klickt auf das Telefonsymbol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UV-Client startet das ATOS Unify </a:t>
            </a:r>
            <a:r>
              <a:rPr lang="de-DE" sz="1200" dirty="0" err="1">
                <a:latin typeface="+mn-lt"/>
              </a:rPr>
              <a:t>SoftPhone</a:t>
            </a:r>
            <a:endParaRPr lang="de-DE" sz="1200" dirty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ATOS Unify </a:t>
            </a:r>
            <a:r>
              <a:rPr lang="de-DE" sz="1200" dirty="0" err="1">
                <a:latin typeface="+mn-lt"/>
              </a:rPr>
              <a:t>SoftPhone</a:t>
            </a:r>
            <a:r>
              <a:rPr lang="de-DE" sz="1200" dirty="0">
                <a:latin typeface="+mn-lt"/>
              </a:rPr>
              <a:t> wählt die </a:t>
            </a:r>
            <a:r>
              <a:rPr lang="de-DE" sz="1200" dirty="0" err="1">
                <a:latin typeface="+mn-lt"/>
              </a:rPr>
              <a:t>Telefonnumer</a:t>
            </a:r>
            <a:r>
              <a:rPr lang="de-DE" sz="1200" dirty="0">
                <a:latin typeface="+mn-lt"/>
              </a:rPr>
              <a:t> aus dem Benutzerprofil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Ähnlicher Anwendungsfall für mobilen Client möglich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latin typeface="+mn-lt"/>
              </a:rPr>
              <a:t>ATOS Unify </a:t>
            </a:r>
            <a:r>
              <a:rPr lang="de-DE" sz="1200" dirty="0" err="1">
                <a:latin typeface="+mn-lt"/>
              </a:rPr>
              <a:t>SoftPhone</a:t>
            </a:r>
            <a:r>
              <a:rPr lang="de-DE" sz="1200" dirty="0">
                <a:latin typeface="+mn-lt"/>
              </a:rPr>
              <a:t> im Look and </a:t>
            </a:r>
            <a:r>
              <a:rPr lang="de-DE" sz="1200" dirty="0" err="1">
                <a:latin typeface="+mn-lt"/>
              </a:rPr>
              <a:t>Feel</a:t>
            </a:r>
            <a:r>
              <a:rPr lang="de-DE" sz="1200" dirty="0">
                <a:latin typeface="+mn-lt"/>
              </a:rPr>
              <a:t> wie Unify Office/UV.</a:t>
            </a:r>
            <a:endParaRPr lang="en-US" sz="1200" dirty="0">
              <a:latin typeface="+mn-lt"/>
            </a:endParaRPr>
          </a:p>
        </p:txBody>
      </p:sp>
      <p:pic>
        <p:nvPicPr>
          <p:cNvPr id="13" name="Grafik 1">
            <a:extLst>
              <a:ext uri="{FF2B5EF4-FFF2-40B4-BE49-F238E27FC236}">
                <a16:creationId xmlns:a16="http://schemas.microsoft.com/office/drawing/2014/main" id="{D84DF589-E363-45A0-B718-3AC2D62C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514" y="1207405"/>
            <a:ext cx="116867" cy="112192"/>
          </a:xfrm>
          <a:prstGeom prst="rect">
            <a:avLst/>
          </a:prstGeom>
        </p:spPr>
      </p:pic>
      <p:pic>
        <p:nvPicPr>
          <p:cNvPr id="14" name="Grafik 17">
            <a:extLst>
              <a:ext uri="{FF2B5EF4-FFF2-40B4-BE49-F238E27FC236}">
                <a16:creationId xmlns:a16="http://schemas.microsoft.com/office/drawing/2014/main" id="{42D71FB9-773D-43B7-8C8E-12E250454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672" y="1329187"/>
            <a:ext cx="92866" cy="118193"/>
          </a:xfrm>
          <a:prstGeom prst="rect">
            <a:avLst/>
          </a:prstGeom>
        </p:spPr>
      </p:pic>
      <p:cxnSp>
        <p:nvCxnSpPr>
          <p:cNvPr id="9" name="Google Shape;151;p33">
            <a:extLst>
              <a:ext uri="{FF2B5EF4-FFF2-40B4-BE49-F238E27FC236}">
                <a16:creationId xmlns:a16="http://schemas.microsoft.com/office/drawing/2014/main" id="{26234890-BA19-44EC-8A73-04CACFB363C0}"/>
              </a:ext>
            </a:extLst>
          </p:cNvPr>
          <p:cNvCxnSpPr>
            <a:cxnSpLocks/>
            <a:stCxn id="14" idx="3"/>
            <a:endCxn id="8" idx="3"/>
          </p:cNvCxnSpPr>
          <p:nvPr/>
        </p:nvCxnSpPr>
        <p:spPr>
          <a:xfrm flipV="1">
            <a:off x="7988538" y="954689"/>
            <a:ext cx="471462" cy="433595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Picture 16" descr="Unify Video logo">
            <a:extLst>
              <a:ext uri="{FF2B5EF4-FFF2-40B4-BE49-F238E27FC236}">
                <a16:creationId xmlns:a16="http://schemas.microsoft.com/office/drawing/2014/main" id="{A0ECDD6B-41DC-4474-ABA4-4EDC1D50EE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9" y="212278"/>
            <a:ext cx="997194" cy="265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AB4D17-0814-42D2-A929-166581C11F0F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6786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Cloud outline">
            <a:extLst>
              <a:ext uri="{FF2B5EF4-FFF2-40B4-BE49-F238E27FC236}">
                <a16:creationId xmlns:a16="http://schemas.microsoft.com/office/drawing/2014/main" id="{12CA2C07-C69F-4CE8-8C35-9E2F0765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0953" y="463574"/>
            <a:ext cx="1656000" cy="1656000"/>
          </a:xfrm>
          <a:prstGeom prst="rect">
            <a:avLst/>
          </a:prstGeom>
        </p:spPr>
      </p:pic>
      <p:pic>
        <p:nvPicPr>
          <p:cNvPr id="63" name="Picture 62" descr="Unify Video logo">
            <a:extLst>
              <a:ext uri="{FF2B5EF4-FFF2-40B4-BE49-F238E27FC236}">
                <a16:creationId xmlns:a16="http://schemas.microsoft.com/office/drawing/2014/main" id="{88BF1F16-1102-48F4-9194-C643C567A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44" y="1333917"/>
            <a:ext cx="1163780" cy="30933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D84ADF-FC9F-4371-8942-C773F9BDFB6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46953" y="1291574"/>
            <a:ext cx="1046701" cy="9926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Cloud outline">
            <a:extLst>
              <a:ext uri="{FF2B5EF4-FFF2-40B4-BE49-F238E27FC236}">
                <a16:creationId xmlns:a16="http://schemas.microsoft.com/office/drawing/2014/main" id="{D1C473D7-0588-49A3-B380-7D7E21C03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3897" y="463574"/>
            <a:ext cx="1656000" cy="165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20158-5DB2-4431-9CEC-A12A31C6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Migrationsflexibilität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Hybrid Cloud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D7B58-9F3D-47EA-8CDD-DCA1D4D5B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Unify Video Telephony Connector</a:t>
            </a:r>
            <a:r>
              <a:rPr lang="en-GB" dirty="0">
                <a:solidFill>
                  <a:schemeClr val="tx1"/>
                </a:solidFill>
              </a:rPr>
              <a:t>*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OpenScape</a:t>
            </a:r>
            <a:r>
              <a:rPr lang="en-GB" dirty="0"/>
              <a:t> Voice und </a:t>
            </a:r>
            <a:r>
              <a:rPr lang="en-GB" dirty="0" err="1"/>
              <a:t>OpenScape</a:t>
            </a:r>
            <a:r>
              <a:rPr lang="en-GB" dirty="0"/>
              <a:t> 4000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91B66-37A4-4C04-A8D2-92C130CFD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D4C2A-7973-4182-AD44-FB2A2D34D040}"/>
              </a:ext>
            </a:extLst>
          </p:cNvPr>
          <p:cNvSpPr txBox="1"/>
          <p:nvPr/>
        </p:nvSpPr>
        <p:spPr>
          <a:xfrm>
            <a:off x="6144925" y="4745539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/>
              <a:t>*working title – naming not finalized</a:t>
            </a:r>
          </a:p>
        </p:txBody>
      </p:sp>
      <p:pic>
        <p:nvPicPr>
          <p:cNvPr id="9" name="Graphic 8" descr="Cloud outline">
            <a:extLst>
              <a:ext uri="{FF2B5EF4-FFF2-40B4-BE49-F238E27FC236}">
                <a16:creationId xmlns:a16="http://schemas.microsoft.com/office/drawing/2014/main" id="{4D40EE94-4288-4401-87E7-1C951C6F6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2756" y="1743750"/>
            <a:ext cx="1656000" cy="1656000"/>
          </a:xfrm>
          <a:prstGeom prst="rect">
            <a:avLst/>
          </a:prstGeom>
        </p:spPr>
      </p:pic>
      <p:sp>
        <p:nvSpPr>
          <p:cNvPr id="10" name="Google Shape;143;p33">
            <a:extLst>
              <a:ext uri="{FF2B5EF4-FFF2-40B4-BE49-F238E27FC236}">
                <a16:creationId xmlns:a16="http://schemas.microsoft.com/office/drawing/2014/main" id="{4AAE4A8C-8C96-4619-A99B-51A1691EA4DA}"/>
              </a:ext>
            </a:extLst>
          </p:cNvPr>
          <p:cNvSpPr txBox="1"/>
          <p:nvPr/>
        </p:nvSpPr>
        <p:spPr>
          <a:xfrm>
            <a:off x="3844334" y="2547449"/>
            <a:ext cx="791964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ea typeface="Arial"/>
                <a:cs typeface="Arial"/>
                <a:sym typeface="Arial"/>
              </a:rPr>
              <a:t>Internet</a:t>
            </a:r>
            <a:endParaRPr lang="en-GB">
              <a:solidFill>
                <a:schemeClr val="bg1">
                  <a:lumMod val="25000"/>
                  <a:lumOff val="75000"/>
                </a:schemeClr>
              </a:solidFill>
              <a:latin typeface="Raleway" pitchFamily="2" charset="0"/>
            </a:endParaRPr>
          </a:p>
        </p:txBody>
      </p:sp>
      <p:cxnSp>
        <p:nvCxnSpPr>
          <p:cNvPr id="12" name="Google Shape;139;p33">
            <a:extLst>
              <a:ext uri="{FF2B5EF4-FFF2-40B4-BE49-F238E27FC236}">
                <a16:creationId xmlns:a16="http://schemas.microsoft.com/office/drawing/2014/main" id="{21C6E212-3ABB-4383-94F1-8D26F86BAC2A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9267" y="2563168"/>
            <a:ext cx="3083489" cy="8582"/>
          </a:xfrm>
          <a:prstGeom prst="straightConnector1">
            <a:avLst/>
          </a:prstGeom>
          <a:noFill/>
          <a:ln w="12700" cap="flat" cmpd="sng">
            <a:solidFill>
              <a:srgbClr val="2DB2F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39;p33">
            <a:extLst>
              <a:ext uri="{FF2B5EF4-FFF2-40B4-BE49-F238E27FC236}">
                <a16:creationId xmlns:a16="http://schemas.microsoft.com/office/drawing/2014/main" id="{D5069626-EDFC-4B33-A620-41A34BFF99B9}"/>
              </a:ext>
            </a:extLst>
          </p:cNvPr>
          <p:cNvCxnSpPr>
            <a:cxnSpLocks/>
          </p:cNvCxnSpPr>
          <p:nvPr/>
        </p:nvCxnSpPr>
        <p:spPr>
          <a:xfrm>
            <a:off x="5858008" y="2518141"/>
            <a:ext cx="2946724" cy="0"/>
          </a:xfrm>
          <a:prstGeom prst="straightConnector1">
            <a:avLst/>
          </a:prstGeom>
          <a:noFill/>
          <a:ln w="12700" cap="flat" cmpd="sng">
            <a:solidFill>
              <a:srgbClr val="2DB2FF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DFC7B17A-4988-4768-9AEA-3AC8F5209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7897" y="1125042"/>
            <a:ext cx="468000" cy="46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B17BE8-C28F-4359-9E3E-261C6A5DF7F8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4695825" y="1291574"/>
            <a:ext cx="1458072" cy="11207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CAC44E6-44B4-4186-A5CD-0ED4E49E926D}"/>
              </a:ext>
            </a:extLst>
          </p:cNvPr>
          <p:cNvSpPr/>
          <p:nvPr/>
        </p:nvSpPr>
        <p:spPr bwMode="invGray">
          <a:xfrm>
            <a:off x="699130" y="1885172"/>
            <a:ext cx="2639646" cy="446398"/>
          </a:xfrm>
          <a:prstGeom prst="roundRect">
            <a:avLst/>
          </a:prstGeom>
          <a:gradFill flip="none" rotWithShape="1">
            <a:gsLst>
              <a:gs pos="0">
                <a:srgbClr val="A375FF"/>
              </a:gs>
              <a:gs pos="100000">
                <a:srgbClr val="2B2B2B">
                  <a:alpha val="50000"/>
                </a:srgbClr>
              </a:gs>
              <a:gs pos="53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j-lt"/>
              </a:rPr>
              <a:t>Powering messaging and meetings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3F3989A-ADB7-4CBD-BC78-DA5E639469E4}"/>
              </a:ext>
            </a:extLst>
          </p:cNvPr>
          <p:cNvSpPr/>
          <p:nvPr/>
        </p:nvSpPr>
        <p:spPr bwMode="invGray">
          <a:xfrm>
            <a:off x="5667897" y="1885172"/>
            <a:ext cx="2628000" cy="446398"/>
          </a:xfrm>
          <a:prstGeom prst="roundRect">
            <a:avLst/>
          </a:prstGeom>
          <a:gradFill flip="none" rotWithShape="1">
            <a:gsLst>
              <a:gs pos="0">
                <a:srgbClr val="A375FF"/>
              </a:gs>
              <a:gs pos="100000">
                <a:srgbClr val="2B2B2B">
                  <a:alpha val="50000"/>
                </a:srgbClr>
              </a:gs>
              <a:gs pos="53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1200">
                <a:solidFill>
                  <a:schemeClr val="tx1"/>
                </a:solidFill>
                <a:latin typeface="+mj-lt"/>
              </a:rPr>
              <a:t>Delivering connectivity between softphone and OpenScape PBX</a:t>
            </a:r>
          </a:p>
        </p:txBody>
      </p:sp>
      <p:sp>
        <p:nvSpPr>
          <p:cNvPr id="61" name="Google Shape;143;p33">
            <a:extLst>
              <a:ext uri="{FF2B5EF4-FFF2-40B4-BE49-F238E27FC236}">
                <a16:creationId xmlns:a16="http://schemas.microsoft.com/office/drawing/2014/main" id="{13269BDD-7AC5-4935-80C7-1C041A6BEDED}"/>
              </a:ext>
            </a:extLst>
          </p:cNvPr>
          <p:cNvSpPr txBox="1"/>
          <p:nvPr/>
        </p:nvSpPr>
        <p:spPr>
          <a:xfrm>
            <a:off x="5021906" y="2488136"/>
            <a:ext cx="625806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  <a:t>PSTN</a:t>
            </a:r>
            <a:endParaRPr lang="en-GB">
              <a:solidFill>
                <a:schemeClr val="bg1">
                  <a:lumMod val="25000"/>
                  <a:lumOff val="75000"/>
                </a:schemeClr>
              </a:solidFill>
              <a:latin typeface="Raleway" pitchFamily="2" charset="0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56E8CF7-7E30-4A98-8FE3-8FD2DEE7949F}"/>
              </a:ext>
            </a:extLst>
          </p:cNvPr>
          <p:cNvSpPr/>
          <p:nvPr/>
        </p:nvSpPr>
        <p:spPr>
          <a:xfrm>
            <a:off x="4912846" y="2267080"/>
            <a:ext cx="882375" cy="502220"/>
          </a:xfrm>
          <a:custGeom>
            <a:avLst/>
            <a:gdLst>
              <a:gd name="connsiteX0" fmla="*/ 149838 w 882375"/>
              <a:gd name="connsiteY0" fmla="*/ 501383 h 502220"/>
              <a:gd name="connsiteX1" fmla="*/ 191291 w 882375"/>
              <a:gd name="connsiteY1" fmla="*/ 502220 h 502220"/>
              <a:gd name="connsiteX2" fmla="*/ 756837 w 882375"/>
              <a:gd name="connsiteY2" fmla="*/ 502220 h 502220"/>
              <a:gd name="connsiteX3" fmla="*/ 882374 w 882375"/>
              <a:gd name="connsiteY3" fmla="*/ 375685 h 502220"/>
              <a:gd name="connsiteX4" fmla="*/ 757884 w 882375"/>
              <a:gd name="connsiteY4" fmla="*/ 250157 h 502220"/>
              <a:gd name="connsiteX5" fmla="*/ 747419 w 882375"/>
              <a:gd name="connsiteY5" fmla="*/ 250157 h 502220"/>
              <a:gd name="connsiteX6" fmla="*/ 681490 w 882375"/>
              <a:gd name="connsiteY6" fmla="*/ 122446 h 502220"/>
              <a:gd name="connsiteX7" fmla="*/ 538112 w 882375"/>
              <a:gd name="connsiteY7" fmla="*/ 102563 h 502220"/>
              <a:gd name="connsiteX8" fmla="*/ 284805 w 882375"/>
              <a:gd name="connsiteY8" fmla="*/ 20688 h 502220"/>
              <a:gd name="connsiteX9" fmla="*/ 182285 w 882375"/>
              <a:gd name="connsiteY9" fmla="*/ 187350 h 502220"/>
              <a:gd name="connsiteX10" fmla="*/ 182285 w 882375"/>
              <a:gd name="connsiteY10" fmla="*/ 189443 h 502220"/>
              <a:gd name="connsiteX11" fmla="*/ 157449 w 882375"/>
              <a:gd name="connsiteY11" fmla="*/ 187420 h 502220"/>
              <a:gd name="connsiteX12" fmla="*/ 0 w 882375"/>
              <a:gd name="connsiteY12" fmla="*/ 344504 h 502220"/>
              <a:gd name="connsiteX13" fmla="*/ 14834 w 882375"/>
              <a:gd name="connsiteY13" fmla="*/ 411362 h 502220"/>
              <a:gd name="connsiteX14" fmla="*/ 149838 w 882375"/>
              <a:gd name="connsiteY14" fmla="*/ 501383 h 502220"/>
              <a:gd name="connsiteX15" fmla="*/ 48304 w 882375"/>
              <a:gd name="connsiteY15" fmla="*/ 262742 h 502220"/>
              <a:gd name="connsiteX16" fmla="*/ 157443 w 882375"/>
              <a:gd name="connsiteY16" fmla="*/ 208348 h 502220"/>
              <a:gd name="connsiteX17" fmla="*/ 178896 w 882375"/>
              <a:gd name="connsiteY17" fmla="*/ 210095 h 502220"/>
              <a:gd name="connsiteX18" fmla="*/ 203208 w 882375"/>
              <a:gd name="connsiteY18" fmla="*/ 214071 h 502220"/>
              <a:gd name="connsiteX19" fmla="*/ 203208 w 882375"/>
              <a:gd name="connsiteY19" fmla="*/ 187346 h 502220"/>
              <a:gd name="connsiteX20" fmla="*/ 371569 w 882375"/>
              <a:gd name="connsiteY20" fmla="*/ 21044 h 502220"/>
              <a:gd name="connsiteX21" fmla="*/ 519489 w 882375"/>
              <a:gd name="connsiteY21" fmla="*/ 112118 h 502220"/>
              <a:gd name="connsiteX22" fmla="*/ 527800 w 882375"/>
              <a:gd name="connsiteY22" fmla="*/ 128307 h 502220"/>
              <a:gd name="connsiteX23" fmla="*/ 544985 w 882375"/>
              <a:gd name="connsiteY23" fmla="*/ 122328 h 502220"/>
              <a:gd name="connsiteX24" fmla="*/ 718562 w 882375"/>
              <a:gd name="connsiteY24" fmla="*/ 204476 h 502220"/>
              <a:gd name="connsiteX25" fmla="*/ 726488 w 882375"/>
              <a:gd name="connsiteY25" fmla="*/ 250157 h 502220"/>
              <a:gd name="connsiteX26" fmla="*/ 726488 w 882375"/>
              <a:gd name="connsiteY26" fmla="*/ 271087 h 502220"/>
              <a:gd name="connsiteX27" fmla="*/ 757883 w 882375"/>
              <a:gd name="connsiteY27" fmla="*/ 271087 h 502220"/>
              <a:gd name="connsiteX28" fmla="*/ 861434 w 882375"/>
              <a:gd name="connsiteY28" fmla="*/ 377729 h 502220"/>
              <a:gd name="connsiteX29" fmla="*/ 756837 w 882375"/>
              <a:gd name="connsiteY29" fmla="*/ 481290 h 502220"/>
              <a:gd name="connsiteX30" fmla="*/ 169625 w 882375"/>
              <a:gd name="connsiteY30" fmla="*/ 481290 h 502220"/>
              <a:gd name="connsiteX31" fmla="*/ 150975 w 882375"/>
              <a:gd name="connsiteY31" fmla="*/ 480483 h 502220"/>
              <a:gd name="connsiteX32" fmla="*/ 20991 w 882375"/>
              <a:gd name="connsiteY32" fmla="*/ 338787 h 502220"/>
              <a:gd name="connsiteX33" fmla="*/ 48301 w 882375"/>
              <a:gd name="connsiteY33" fmla="*/ 262742 h 50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2375" h="502220">
                <a:moveTo>
                  <a:pt x="149838" y="501383"/>
                </a:moveTo>
                <a:cubicBezTo>
                  <a:pt x="160419" y="501960"/>
                  <a:pt x="191291" y="502220"/>
                  <a:pt x="191291" y="502220"/>
                </a:cubicBezTo>
                <a:lnTo>
                  <a:pt x="756837" y="502220"/>
                </a:lnTo>
                <a:cubicBezTo>
                  <a:pt x="826445" y="501945"/>
                  <a:pt x="882651" y="445293"/>
                  <a:pt x="882374" y="375685"/>
                </a:cubicBezTo>
                <a:cubicBezTo>
                  <a:pt x="882102" y="306875"/>
                  <a:pt x="826690" y="251000"/>
                  <a:pt x="757884" y="250157"/>
                </a:cubicBezTo>
                <a:lnTo>
                  <a:pt x="747419" y="250157"/>
                </a:lnTo>
                <a:cubicBezTo>
                  <a:pt x="747322" y="199445"/>
                  <a:pt x="722774" y="151895"/>
                  <a:pt x="681490" y="122446"/>
                </a:cubicBezTo>
                <a:cubicBezTo>
                  <a:pt x="639662" y="93181"/>
                  <a:pt x="586325" y="85784"/>
                  <a:pt x="538112" y="102563"/>
                </a:cubicBezTo>
                <a:cubicBezTo>
                  <a:pt x="490773" y="10005"/>
                  <a:pt x="377363" y="-26652"/>
                  <a:pt x="284805" y="20688"/>
                </a:cubicBezTo>
                <a:cubicBezTo>
                  <a:pt x="222174" y="52721"/>
                  <a:pt x="182632" y="117003"/>
                  <a:pt x="182285" y="187350"/>
                </a:cubicBezTo>
                <a:lnTo>
                  <a:pt x="182285" y="189443"/>
                </a:lnTo>
                <a:cubicBezTo>
                  <a:pt x="174074" y="188099"/>
                  <a:pt x="165769" y="187423"/>
                  <a:pt x="157449" y="187420"/>
                </a:cubicBezTo>
                <a:cubicBezTo>
                  <a:pt x="70593" y="187320"/>
                  <a:pt x="101" y="257648"/>
                  <a:pt x="0" y="344504"/>
                </a:cubicBezTo>
                <a:cubicBezTo>
                  <a:pt x="-27" y="367609"/>
                  <a:pt x="5038" y="390436"/>
                  <a:pt x="14834" y="411362"/>
                </a:cubicBezTo>
                <a:cubicBezTo>
                  <a:pt x="40256" y="463565"/>
                  <a:pt x="91874" y="497984"/>
                  <a:pt x="149838" y="501383"/>
                </a:cubicBezTo>
                <a:close/>
                <a:moveTo>
                  <a:pt x="48304" y="262742"/>
                </a:moveTo>
                <a:cubicBezTo>
                  <a:pt x="74414" y="228829"/>
                  <a:pt x="114646" y="208777"/>
                  <a:pt x="157443" y="208348"/>
                </a:cubicBezTo>
                <a:cubicBezTo>
                  <a:pt x="164629" y="208354"/>
                  <a:pt x="171803" y="208938"/>
                  <a:pt x="178896" y="210095"/>
                </a:cubicBezTo>
                <a:lnTo>
                  <a:pt x="203208" y="214071"/>
                </a:lnTo>
                <a:lnTo>
                  <a:pt x="203208" y="187346"/>
                </a:lnTo>
                <a:cubicBezTo>
                  <a:pt x="203776" y="94931"/>
                  <a:pt x="279154" y="20475"/>
                  <a:pt x="371569" y="21044"/>
                </a:cubicBezTo>
                <a:cubicBezTo>
                  <a:pt x="434005" y="21428"/>
                  <a:pt x="491034" y="56541"/>
                  <a:pt x="519489" y="112118"/>
                </a:cubicBezTo>
                <a:lnTo>
                  <a:pt x="527800" y="128307"/>
                </a:lnTo>
                <a:lnTo>
                  <a:pt x="544985" y="122328"/>
                </a:lnTo>
                <a:cubicBezTo>
                  <a:pt x="615602" y="97081"/>
                  <a:pt x="693314" y="133859"/>
                  <a:pt x="718562" y="204476"/>
                </a:cubicBezTo>
                <a:cubicBezTo>
                  <a:pt x="723803" y="219135"/>
                  <a:pt x="726484" y="234588"/>
                  <a:pt x="726488" y="250157"/>
                </a:cubicBezTo>
                <a:lnTo>
                  <a:pt x="726488" y="271087"/>
                </a:lnTo>
                <a:lnTo>
                  <a:pt x="757883" y="271087"/>
                </a:lnTo>
                <a:cubicBezTo>
                  <a:pt x="815926" y="271941"/>
                  <a:pt x="862288" y="319686"/>
                  <a:pt x="861434" y="377729"/>
                </a:cubicBezTo>
                <a:cubicBezTo>
                  <a:pt x="860591" y="434975"/>
                  <a:pt x="814089" y="481018"/>
                  <a:pt x="756837" y="481290"/>
                </a:cubicBezTo>
                <a:lnTo>
                  <a:pt x="169625" y="481290"/>
                </a:lnTo>
                <a:lnTo>
                  <a:pt x="150975" y="480483"/>
                </a:lnTo>
                <a:cubicBezTo>
                  <a:pt x="75952" y="477249"/>
                  <a:pt x="17757" y="413809"/>
                  <a:pt x="20991" y="338787"/>
                </a:cubicBezTo>
                <a:cubicBezTo>
                  <a:pt x="22178" y="311256"/>
                  <a:pt x="31702" y="284737"/>
                  <a:pt x="48301" y="262742"/>
                </a:cubicBezTo>
                <a:close/>
              </a:path>
            </a:pathLst>
          </a:custGeom>
          <a:solidFill>
            <a:schemeClr val="tx1"/>
          </a:solidFill>
          <a:ln w="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A8D0634-3169-4EAE-AA13-7572287B16F4}"/>
              </a:ext>
            </a:extLst>
          </p:cNvPr>
          <p:cNvCxnSpPr>
            <a:stCxn id="176" idx="1"/>
          </p:cNvCxnSpPr>
          <p:nvPr/>
        </p:nvCxnSpPr>
        <p:spPr>
          <a:xfrm flipV="1">
            <a:off x="2655366" y="2850610"/>
            <a:ext cx="944653" cy="391340"/>
          </a:xfrm>
          <a:prstGeom prst="line">
            <a:avLst/>
          </a:prstGeom>
          <a:ln w="12700">
            <a:solidFill>
              <a:srgbClr val="A37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E492963-1381-4740-8545-889C131F6276}"/>
              </a:ext>
            </a:extLst>
          </p:cNvPr>
          <p:cNvSpPr/>
          <p:nvPr/>
        </p:nvSpPr>
        <p:spPr bwMode="invGray">
          <a:xfrm>
            <a:off x="699168" y="4069568"/>
            <a:ext cx="2628000" cy="446398"/>
          </a:xfrm>
          <a:prstGeom prst="roundRect">
            <a:avLst/>
          </a:prstGeom>
          <a:gradFill flip="none" rotWithShape="1">
            <a:gsLst>
              <a:gs pos="0">
                <a:srgbClr val="A375FF"/>
              </a:gs>
              <a:gs pos="100000">
                <a:srgbClr val="2B2B2B">
                  <a:alpha val="50000"/>
                </a:srgbClr>
              </a:gs>
              <a:gs pos="53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1200">
                <a:solidFill>
                  <a:schemeClr val="tx1"/>
                </a:solidFill>
                <a:latin typeface="+mj-lt"/>
              </a:rPr>
              <a:t>Enabling mobile and remote workers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5982B1B-D354-43A0-B511-9C80BA3F8F12}"/>
              </a:ext>
            </a:extLst>
          </p:cNvPr>
          <p:cNvGrpSpPr/>
          <p:nvPr/>
        </p:nvGrpSpPr>
        <p:grpSpPr>
          <a:xfrm>
            <a:off x="1365168" y="2680466"/>
            <a:ext cx="1296000" cy="1296000"/>
            <a:chOff x="1638112" y="2695486"/>
            <a:chExt cx="1296000" cy="1296000"/>
          </a:xfrm>
        </p:grpSpPr>
        <p:pic>
          <p:nvPicPr>
            <p:cNvPr id="175" name="Picture 174" descr="Unify Video iPhone and iPad">
              <a:extLst>
                <a:ext uri="{FF2B5EF4-FFF2-40B4-BE49-F238E27FC236}">
                  <a16:creationId xmlns:a16="http://schemas.microsoft.com/office/drawing/2014/main" id="{F185217D-F509-4304-80D4-EBD8AA0FB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3099" r="8778" b="-3099"/>
            <a:stretch/>
          </p:blipFill>
          <p:spPr>
            <a:xfrm>
              <a:off x="1638112" y="2695486"/>
              <a:ext cx="1296000" cy="1296000"/>
            </a:xfrm>
            <a:prstGeom prst="ellipse">
              <a:avLst/>
            </a:prstGeom>
          </p:spPr>
        </p:pic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1FFBEE7-46CF-4ED4-8772-EEEE14662043}"/>
                </a:ext>
              </a:extLst>
            </p:cNvPr>
            <p:cNvSpPr>
              <a:spLocks noChangeAspect="1"/>
            </p:cNvSpPr>
            <p:nvPr/>
          </p:nvSpPr>
          <p:spPr bwMode="invGray">
            <a:xfrm rot="7639641">
              <a:off x="1638112" y="2695486"/>
              <a:ext cx="1296000" cy="1296000"/>
            </a:xfrm>
            <a:prstGeom prst="ellipse">
              <a:avLst/>
            </a:prstGeom>
            <a:gradFill>
              <a:gsLst>
                <a:gs pos="100000">
                  <a:srgbClr val="A375FF">
                    <a:alpha val="0"/>
                  </a:srgbClr>
                </a:gs>
                <a:gs pos="0">
                  <a:srgbClr val="A375FF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tangle 172">
            <a:extLst>
              <a:ext uri="{FF2B5EF4-FFF2-40B4-BE49-F238E27FC236}">
                <a16:creationId xmlns:a16="http://schemas.microsoft.com/office/drawing/2014/main" id="{98715592-D378-43BD-8E55-22DFEC447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12" y="2967794"/>
            <a:ext cx="559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Unify Soft</a:t>
            </a:r>
            <a:b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</a:b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Phone App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37E139-09FB-453D-A25B-AE8F83AF21CE}"/>
              </a:ext>
            </a:extLst>
          </p:cNvPr>
          <p:cNvSpPr txBox="1"/>
          <p:nvPr/>
        </p:nvSpPr>
        <p:spPr>
          <a:xfrm>
            <a:off x="4487654" y="842693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/>
              <a:t>*Cloud Telephony Connector </a:t>
            </a:r>
            <a:br>
              <a:rPr lang="en-GB" sz="800"/>
            </a:br>
            <a:r>
              <a:rPr lang="en-GB" sz="800"/>
              <a:t>provides connectivity between</a:t>
            </a:r>
            <a:br>
              <a:rPr lang="en-GB" sz="800"/>
            </a:br>
            <a:r>
              <a:rPr lang="en-GB" sz="800"/>
              <a:t>Softphone app and OpenScape PBX.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DAE514-DCBB-4240-9A59-C341A6EC11E4}"/>
              </a:ext>
            </a:extLst>
          </p:cNvPr>
          <p:cNvGrpSpPr/>
          <p:nvPr/>
        </p:nvGrpSpPr>
        <p:grpSpPr>
          <a:xfrm>
            <a:off x="4572000" y="2756267"/>
            <a:ext cx="4232732" cy="1759699"/>
            <a:chOff x="4572000" y="2756267"/>
            <a:chExt cx="4232732" cy="1759699"/>
          </a:xfrm>
        </p:grpSpPr>
        <p:cxnSp>
          <p:nvCxnSpPr>
            <p:cNvPr id="58" name="Google Shape;151;p33">
              <a:extLst>
                <a:ext uri="{FF2B5EF4-FFF2-40B4-BE49-F238E27FC236}">
                  <a16:creationId xmlns:a16="http://schemas.microsoft.com/office/drawing/2014/main" id="{EE3EB678-224A-47D7-8DC9-8AC6D61F2072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>
              <a:off x="8271497" y="3593339"/>
              <a:ext cx="0" cy="107714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51;p33">
              <a:extLst>
                <a:ext uri="{FF2B5EF4-FFF2-40B4-BE49-F238E27FC236}">
                  <a16:creationId xmlns:a16="http://schemas.microsoft.com/office/drawing/2014/main" id="{BE1185ED-9FD5-4884-BCCC-A07E417AD48A}"/>
                </a:ext>
              </a:extLst>
            </p:cNvPr>
            <p:cNvCxnSpPr>
              <a:cxnSpLocks/>
              <a:stCxn id="119" idx="1"/>
            </p:cNvCxnSpPr>
            <p:nvPr/>
          </p:nvCxnSpPr>
          <p:spPr>
            <a:xfrm flipH="1" flipV="1">
              <a:off x="4658133" y="2972315"/>
              <a:ext cx="449645" cy="434519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145;p33">
              <a:extLst>
                <a:ext uri="{FF2B5EF4-FFF2-40B4-BE49-F238E27FC236}">
                  <a16:creationId xmlns:a16="http://schemas.microsoft.com/office/drawing/2014/main" id="{2815FB5A-21A1-4A2F-99A1-94DC7179593B}"/>
                </a:ext>
              </a:extLst>
            </p:cNvPr>
            <p:cNvSpPr/>
            <p:nvPr/>
          </p:nvSpPr>
          <p:spPr>
            <a:xfrm>
              <a:off x="6878990" y="3512474"/>
              <a:ext cx="1104900" cy="666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rgbClr val="000000"/>
                </a:solidFill>
                <a:latin typeface="Raleway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A5AB2F1-6A1F-4BC2-99E9-564764BE638C}"/>
                </a:ext>
              </a:extLst>
            </p:cNvPr>
            <p:cNvSpPr/>
            <p:nvPr/>
          </p:nvSpPr>
          <p:spPr bwMode="invGray">
            <a:xfrm>
              <a:off x="5667897" y="4069568"/>
              <a:ext cx="2628000" cy="446398"/>
            </a:xfrm>
            <a:prstGeom prst="roundRect">
              <a:avLst/>
            </a:prstGeom>
            <a:gradFill flip="none" rotWithShape="1">
              <a:gsLst>
                <a:gs pos="0">
                  <a:srgbClr val="A375FF"/>
                </a:gs>
                <a:gs pos="100000">
                  <a:srgbClr val="2B2B2B">
                    <a:alpha val="50000"/>
                  </a:srgbClr>
                </a:gs>
                <a:gs pos="53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OpenScape 4000 / Voice</a:t>
              </a:r>
              <a:br>
                <a:rPr lang="en-US" sz="12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internal and PSTN connectivity</a:t>
              </a:r>
            </a:p>
          </p:txBody>
        </p:sp>
        <p:cxnSp>
          <p:nvCxnSpPr>
            <p:cNvPr id="82" name="Google Shape;151;p33">
              <a:extLst>
                <a:ext uri="{FF2B5EF4-FFF2-40B4-BE49-F238E27FC236}">
                  <a16:creationId xmlns:a16="http://schemas.microsoft.com/office/drawing/2014/main" id="{05D6A4D9-8211-4EC7-8AF0-1409AFF455B7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374915" y="2756267"/>
              <a:ext cx="417842" cy="475351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151;p33">
              <a:extLst>
                <a:ext uri="{FF2B5EF4-FFF2-40B4-BE49-F238E27FC236}">
                  <a16:creationId xmlns:a16="http://schemas.microsoft.com/office/drawing/2014/main" id="{2C132528-6CB9-4767-BA43-B26057A0B0D4}"/>
                </a:ext>
              </a:extLst>
            </p:cNvPr>
            <p:cNvCxnSpPr>
              <a:cxnSpLocks/>
              <a:stCxn id="44" idx="1"/>
            </p:cNvCxnSpPr>
            <p:nvPr/>
          </p:nvCxnSpPr>
          <p:spPr>
            <a:xfrm>
              <a:off x="7765372" y="3586834"/>
              <a:ext cx="0" cy="114219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46E91D84-5DF5-44C1-A4C3-9989DD8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37960" y="3233339"/>
              <a:ext cx="360000" cy="360000"/>
            </a:xfrm>
            <a:prstGeom prst="rect">
              <a:avLst/>
            </a:prstGeom>
          </p:spPr>
        </p:pic>
        <p:sp>
          <p:nvSpPr>
            <p:cNvPr id="32" name="Rectangle 157">
              <a:extLst>
                <a:ext uri="{FF2B5EF4-FFF2-40B4-BE49-F238E27FC236}">
                  <a16:creationId xmlns:a16="http://schemas.microsoft.com/office/drawing/2014/main" id="{15E82ABE-F0FF-4F6B-9A0C-7A004064D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9682" y="2974743"/>
              <a:ext cx="2965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Analog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Phone</a:t>
              </a:r>
            </a:p>
          </p:txBody>
        </p:sp>
        <p:sp>
          <p:nvSpPr>
            <p:cNvPr id="33" name="Rectangle 172">
              <a:extLst>
                <a:ext uri="{FF2B5EF4-FFF2-40B4-BE49-F238E27FC236}">
                  <a16:creationId xmlns:a16="http://schemas.microsoft.com/office/drawing/2014/main" id="{2A278E39-D90A-4ED2-9E00-8F3E01D1A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863" y="2967794"/>
              <a:ext cx="4632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Unify Soft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Phone App</a:t>
              </a:r>
            </a:p>
          </p:txBody>
        </p:sp>
        <p:sp>
          <p:nvSpPr>
            <p:cNvPr id="34" name="Rectangle 182">
              <a:extLst>
                <a:ext uri="{FF2B5EF4-FFF2-40B4-BE49-F238E27FC236}">
                  <a16:creationId xmlns:a16="http://schemas.microsoft.com/office/drawing/2014/main" id="{C3F74354-7708-4931-B2AC-FB9A89E56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7326" y="2972315"/>
              <a:ext cx="2837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Mobile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Tablet</a:t>
              </a:r>
            </a:p>
          </p:txBody>
        </p:sp>
        <p:sp>
          <p:nvSpPr>
            <p:cNvPr id="36" name="Rectangle 194">
              <a:extLst>
                <a:ext uri="{FF2B5EF4-FFF2-40B4-BE49-F238E27FC236}">
                  <a16:creationId xmlns:a16="http://schemas.microsoft.com/office/drawing/2014/main" id="{942EE0D0-3414-41B7-87B0-1B95DEF1F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832" y="2972315"/>
              <a:ext cx="4985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Desk Phone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CP</a:t>
              </a:r>
            </a:p>
          </p:txBody>
        </p:sp>
        <p:sp>
          <p:nvSpPr>
            <p:cNvPr id="38" name="Rectangle 216">
              <a:extLst>
                <a:ext uri="{FF2B5EF4-FFF2-40B4-BE49-F238E27FC236}">
                  <a16:creationId xmlns:a16="http://schemas.microsoft.com/office/drawing/2014/main" id="{94256993-D0EA-44C1-917A-DAFCED9E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083" y="2975717"/>
              <a:ext cx="2965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Analog</a:t>
              </a:r>
              <a:b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</a:br>
              <a:r>
                <a:rPr kumimoji="0" lang="en-US" altLang="en-US" sz="700" b="0" i="0" u="none" strike="noStrike" cap="none" normalizeH="0" baseline="0">
                  <a:ln>
                    <a:noFill/>
                  </a:ln>
                  <a:effectLst/>
                  <a:latin typeface="Raleway" pitchFamily="2" charset="0"/>
                </a:rPr>
                <a:t>Fax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7220D5DC-D2BE-40F9-AD7B-4C6D494F6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122296" y="3234313"/>
              <a:ext cx="360000" cy="36000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E5EA42D9-BB13-4E06-A515-859F7F06E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28421" y="3234222"/>
              <a:ext cx="360000" cy="36000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6C77FB5-7156-41E4-AC57-BD959EDD1130}"/>
                </a:ext>
              </a:extLst>
            </p:cNvPr>
            <p:cNvGrpSpPr/>
            <p:nvPr/>
          </p:nvGrpSpPr>
          <p:grpSpPr>
            <a:xfrm>
              <a:off x="7585372" y="3226834"/>
              <a:ext cx="360000" cy="360000"/>
              <a:chOff x="3016313" y="1690315"/>
              <a:chExt cx="360000" cy="360000"/>
            </a:xfrm>
          </p:grpSpPr>
          <p:sp>
            <p:nvSpPr>
              <p:cNvPr id="44" name="Graphic 1068">
                <a:extLst>
                  <a:ext uri="{FF2B5EF4-FFF2-40B4-BE49-F238E27FC236}">
                    <a16:creationId xmlns:a16="http://schemas.microsoft.com/office/drawing/2014/main" id="{C2272B42-DC75-4F35-BEA1-99ED39184271}"/>
                  </a:ext>
                </a:extLst>
              </p:cNvPr>
              <p:cNvSpPr/>
              <p:nvPr/>
            </p:nvSpPr>
            <p:spPr>
              <a:xfrm>
                <a:off x="3016313" y="1690315"/>
                <a:ext cx="360000" cy="360000"/>
              </a:xfrm>
              <a:custGeom>
                <a:avLst/>
                <a:gdLst>
                  <a:gd name="connsiteX0" fmla="*/ 2219325 w 2219325"/>
                  <a:gd name="connsiteY0" fmla="*/ 1109663 h 2219325"/>
                  <a:gd name="connsiteX1" fmla="*/ 1109663 w 2219325"/>
                  <a:gd name="connsiteY1" fmla="*/ 2219325 h 2219325"/>
                  <a:gd name="connsiteX2" fmla="*/ 0 w 2219325"/>
                  <a:gd name="connsiteY2" fmla="*/ 1109663 h 2219325"/>
                  <a:gd name="connsiteX3" fmla="*/ 1109663 w 2219325"/>
                  <a:gd name="connsiteY3" fmla="*/ 0 h 2219325"/>
                  <a:gd name="connsiteX4" fmla="*/ 2219325 w 2219325"/>
                  <a:gd name="connsiteY4" fmla="*/ 1109663 h 221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325" h="2219325">
                    <a:moveTo>
                      <a:pt x="2219325" y="1109663"/>
                    </a:moveTo>
                    <a:cubicBezTo>
                      <a:pt x="2219325" y="1722512"/>
                      <a:pt x="1722512" y="2219325"/>
                      <a:pt x="1109663" y="2219325"/>
                    </a:cubicBezTo>
                    <a:cubicBezTo>
                      <a:pt x="496813" y="2219325"/>
                      <a:pt x="0" y="1722512"/>
                      <a:pt x="0" y="1109663"/>
                    </a:cubicBezTo>
                    <a:cubicBezTo>
                      <a:pt x="0" y="496813"/>
                      <a:pt x="496813" y="0"/>
                      <a:pt x="1109663" y="0"/>
                    </a:cubicBezTo>
                    <a:cubicBezTo>
                      <a:pt x="1722512" y="0"/>
                      <a:pt x="2219325" y="496813"/>
                      <a:pt x="2219325" y="1109663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45" name="Graphic 1068">
                <a:extLst>
                  <a:ext uri="{FF2B5EF4-FFF2-40B4-BE49-F238E27FC236}">
                    <a16:creationId xmlns:a16="http://schemas.microsoft.com/office/drawing/2014/main" id="{F414A0CA-D628-4CFA-BDBB-B54CB97D1C11}"/>
                  </a:ext>
                </a:extLst>
              </p:cNvPr>
              <p:cNvGrpSpPr/>
              <p:nvPr/>
            </p:nvGrpSpPr>
            <p:grpSpPr>
              <a:xfrm>
                <a:off x="3130540" y="1780608"/>
                <a:ext cx="131562" cy="179413"/>
                <a:chOff x="5968396" y="1987749"/>
                <a:chExt cx="811053" cy="1106042"/>
              </a:xfrm>
              <a:solidFill>
                <a:schemeClr val="tx1"/>
              </a:solidFill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EDC9C2C-F11D-4ACE-85AA-09A7DDC9C62C}"/>
                    </a:ext>
                  </a:extLst>
                </p:cNvPr>
                <p:cNvSpPr/>
                <p:nvPr/>
              </p:nvSpPr>
              <p:spPr>
                <a:xfrm>
                  <a:off x="5968396" y="1987749"/>
                  <a:ext cx="811053" cy="1106042"/>
                </a:xfrm>
                <a:custGeom>
                  <a:avLst/>
                  <a:gdLst>
                    <a:gd name="connsiteX0" fmla="*/ 810959 w 811053"/>
                    <a:gd name="connsiteY0" fmla="*/ 1069181 h 1106042"/>
                    <a:gd name="connsiteX1" fmla="*/ 774097 w 811053"/>
                    <a:gd name="connsiteY1" fmla="*/ 1106043 h 1106042"/>
                    <a:gd name="connsiteX2" fmla="*/ 36862 w 811053"/>
                    <a:gd name="connsiteY2" fmla="*/ 1106043 h 1106042"/>
                    <a:gd name="connsiteX3" fmla="*/ 0 w 811053"/>
                    <a:gd name="connsiteY3" fmla="*/ 1069181 h 1106042"/>
                    <a:gd name="connsiteX4" fmla="*/ 0 w 811053"/>
                    <a:gd name="connsiteY4" fmla="*/ 36862 h 1106042"/>
                    <a:gd name="connsiteX5" fmla="*/ 36862 w 811053"/>
                    <a:gd name="connsiteY5" fmla="*/ 0 h 1106042"/>
                    <a:gd name="connsiteX6" fmla="*/ 774192 w 811053"/>
                    <a:gd name="connsiteY6" fmla="*/ 0 h 1106042"/>
                    <a:gd name="connsiteX7" fmla="*/ 811054 w 811053"/>
                    <a:gd name="connsiteY7" fmla="*/ 36862 h 1106042"/>
                    <a:gd name="connsiteX8" fmla="*/ 811054 w 811053"/>
                    <a:gd name="connsiteY8" fmla="*/ 1069181 h 1106042"/>
                    <a:gd name="connsiteX9" fmla="*/ 73723 w 811053"/>
                    <a:gd name="connsiteY9" fmla="*/ 1032224 h 1106042"/>
                    <a:gd name="connsiteX10" fmla="*/ 737330 w 811053"/>
                    <a:gd name="connsiteY10" fmla="*/ 1032224 h 1106042"/>
                    <a:gd name="connsiteX11" fmla="*/ 737330 w 811053"/>
                    <a:gd name="connsiteY11" fmla="*/ 73819 h 1106042"/>
                    <a:gd name="connsiteX12" fmla="*/ 73723 w 811053"/>
                    <a:gd name="connsiteY12" fmla="*/ 73819 h 1106042"/>
                    <a:gd name="connsiteX13" fmla="*/ 73723 w 811053"/>
                    <a:gd name="connsiteY13" fmla="*/ 1032224 h 110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1053" h="1106042">
                      <a:moveTo>
                        <a:pt x="810959" y="1069181"/>
                      </a:moveTo>
                      <a:cubicBezTo>
                        <a:pt x="810959" y="1089565"/>
                        <a:pt x="794480" y="1106043"/>
                        <a:pt x="774097" y="1106043"/>
                      </a:cubicBezTo>
                      <a:lnTo>
                        <a:pt x="36862" y="1106043"/>
                      </a:lnTo>
                      <a:cubicBezTo>
                        <a:pt x="16478" y="1106043"/>
                        <a:pt x="0" y="1089565"/>
                        <a:pt x="0" y="1069181"/>
                      </a:cubicBezTo>
                      <a:lnTo>
                        <a:pt x="0" y="36862"/>
                      </a:lnTo>
                      <a:cubicBezTo>
                        <a:pt x="0" y="16478"/>
                        <a:pt x="16478" y="0"/>
                        <a:pt x="36862" y="0"/>
                      </a:cubicBezTo>
                      <a:lnTo>
                        <a:pt x="774192" y="0"/>
                      </a:lnTo>
                      <a:cubicBezTo>
                        <a:pt x="794576" y="0"/>
                        <a:pt x="811054" y="16478"/>
                        <a:pt x="811054" y="36862"/>
                      </a:cubicBezTo>
                      <a:lnTo>
                        <a:pt x="811054" y="1069181"/>
                      </a:lnTo>
                      <a:close/>
                      <a:moveTo>
                        <a:pt x="73723" y="1032224"/>
                      </a:moveTo>
                      <a:lnTo>
                        <a:pt x="737330" y="1032224"/>
                      </a:lnTo>
                      <a:lnTo>
                        <a:pt x="737330" y="73819"/>
                      </a:lnTo>
                      <a:lnTo>
                        <a:pt x="73723" y="73819"/>
                      </a:lnTo>
                      <a:lnTo>
                        <a:pt x="73723" y="10322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9565F2F2-431A-4F4F-BD28-865E3A9A1A6A}"/>
                    </a:ext>
                  </a:extLst>
                </p:cNvPr>
                <p:cNvSpPr/>
                <p:nvPr/>
              </p:nvSpPr>
              <p:spPr>
                <a:xfrm>
                  <a:off x="6124034" y="2150246"/>
                  <a:ext cx="493204" cy="676179"/>
                </a:xfrm>
                <a:custGeom>
                  <a:avLst/>
                  <a:gdLst>
                    <a:gd name="connsiteX0" fmla="*/ 0 w 493204"/>
                    <a:gd name="connsiteY0" fmla="*/ 0 h 676179"/>
                    <a:gd name="connsiteX1" fmla="*/ 493205 w 493204"/>
                    <a:gd name="connsiteY1" fmla="*/ 0 h 676179"/>
                    <a:gd name="connsiteX2" fmla="*/ 493205 w 493204"/>
                    <a:gd name="connsiteY2" fmla="*/ 676180 h 676179"/>
                    <a:gd name="connsiteX3" fmla="*/ 0 w 493204"/>
                    <a:gd name="connsiteY3" fmla="*/ 676180 h 676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3204" h="676179">
                      <a:moveTo>
                        <a:pt x="0" y="0"/>
                      </a:moveTo>
                      <a:lnTo>
                        <a:pt x="493205" y="0"/>
                      </a:lnTo>
                      <a:lnTo>
                        <a:pt x="493205" y="676180"/>
                      </a:lnTo>
                      <a:lnTo>
                        <a:pt x="0" y="67618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636CFC8-2CD4-4CF5-B775-FD4755ED589A}"/>
                    </a:ext>
                  </a:extLst>
                </p:cNvPr>
                <p:cNvSpPr/>
                <p:nvPr/>
              </p:nvSpPr>
              <p:spPr>
                <a:xfrm>
                  <a:off x="6335775" y="2891863"/>
                  <a:ext cx="73723" cy="73723"/>
                </a:xfrm>
                <a:custGeom>
                  <a:avLst/>
                  <a:gdLst>
                    <a:gd name="connsiteX0" fmla="*/ 0 w 73723"/>
                    <a:gd name="connsiteY0" fmla="*/ 0 h 73723"/>
                    <a:gd name="connsiteX1" fmla="*/ 73723 w 73723"/>
                    <a:gd name="connsiteY1" fmla="*/ 0 h 73723"/>
                    <a:gd name="connsiteX2" fmla="*/ 73723 w 73723"/>
                    <a:gd name="connsiteY2" fmla="*/ 73724 h 73723"/>
                    <a:gd name="connsiteX3" fmla="*/ 0 w 73723"/>
                    <a:gd name="connsiteY3" fmla="*/ 73724 h 7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723" h="73723">
                      <a:moveTo>
                        <a:pt x="0" y="0"/>
                      </a:moveTo>
                      <a:lnTo>
                        <a:pt x="73723" y="0"/>
                      </a:lnTo>
                      <a:lnTo>
                        <a:pt x="73723" y="73724"/>
                      </a:lnTo>
                      <a:lnTo>
                        <a:pt x="0" y="737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7A572A39-AA42-445C-B113-0BE6FED59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091497" y="3233339"/>
              <a:ext cx="360000" cy="360000"/>
            </a:xfrm>
            <a:prstGeom prst="rect">
              <a:avLst/>
            </a:prstGeom>
          </p:spPr>
        </p:pic>
        <p:cxnSp>
          <p:nvCxnSpPr>
            <p:cNvPr id="50" name="Google Shape;149;p33">
              <a:extLst>
                <a:ext uri="{FF2B5EF4-FFF2-40B4-BE49-F238E27FC236}">
                  <a16:creationId xmlns:a16="http://schemas.microsoft.com/office/drawing/2014/main" id="{85D078C1-7727-4F90-89C5-768CFD184CE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3684545"/>
              <a:ext cx="4232732" cy="19008"/>
            </a:xfrm>
            <a:prstGeom prst="straightConnector1">
              <a:avLst/>
            </a:prstGeom>
            <a:noFill/>
            <a:ln w="381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" name="Google Shape;151;p33">
              <a:extLst>
                <a:ext uri="{FF2B5EF4-FFF2-40B4-BE49-F238E27FC236}">
                  <a16:creationId xmlns:a16="http://schemas.microsoft.com/office/drawing/2014/main" id="{B10D3091-F405-44B3-9860-A7A2476665B1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V="1">
              <a:off x="6808421" y="3594222"/>
              <a:ext cx="0" cy="96808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151;p33">
              <a:extLst>
                <a:ext uri="{FF2B5EF4-FFF2-40B4-BE49-F238E27FC236}">
                  <a16:creationId xmlns:a16="http://schemas.microsoft.com/office/drawing/2014/main" id="{43570123-0C14-48F5-9330-A38FD3E8DD34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V="1">
              <a:off x="7317960" y="3593339"/>
              <a:ext cx="0" cy="88179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05CD47C3-A346-4BFD-919B-97CC8A055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12757" y="3231618"/>
              <a:ext cx="360000" cy="360000"/>
            </a:xfrm>
            <a:prstGeom prst="rect">
              <a:avLst/>
            </a:prstGeom>
          </p:spPr>
        </p:pic>
        <p:cxnSp>
          <p:nvCxnSpPr>
            <p:cNvPr id="96" name="Google Shape;151;p33">
              <a:extLst>
                <a:ext uri="{FF2B5EF4-FFF2-40B4-BE49-F238E27FC236}">
                  <a16:creationId xmlns:a16="http://schemas.microsoft.com/office/drawing/2014/main" id="{283D038A-B912-4888-A9A8-E275794451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000" y="3588368"/>
              <a:ext cx="1158" cy="193868"/>
            </a:xfrm>
            <a:prstGeom prst="straightConnector1">
              <a:avLst/>
            </a:prstGeom>
            <a:noFill/>
            <a:ln w="381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151;p33">
              <a:extLst>
                <a:ext uri="{FF2B5EF4-FFF2-40B4-BE49-F238E27FC236}">
                  <a16:creationId xmlns:a16="http://schemas.microsoft.com/office/drawing/2014/main" id="{73C93271-EDF9-4C95-B4ED-77121F4B51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84468" y="3588368"/>
              <a:ext cx="1158" cy="193868"/>
            </a:xfrm>
            <a:prstGeom prst="straightConnector1">
              <a:avLst/>
            </a:prstGeom>
            <a:noFill/>
            <a:ln w="381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" name="Google Shape;151;p33">
              <a:extLst>
                <a:ext uri="{FF2B5EF4-FFF2-40B4-BE49-F238E27FC236}">
                  <a16:creationId xmlns:a16="http://schemas.microsoft.com/office/drawing/2014/main" id="{7417BB2E-EFCB-4BD4-B53B-2E319BBC64ED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5792757" y="3591618"/>
              <a:ext cx="0" cy="82904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853FB14B-EE3A-42FD-8922-58182C05B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107778" y="3226834"/>
              <a:ext cx="360000" cy="360000"/>
            </a:xfrm>
            <a:prstGeom prst="rect">
              <a:avLst/>
            </a:prstGeom>
          </p:spPr>
        </p:pic>
        <p:cxnSp>
          <p:nvCxnSpPr>
            <p:cNvPr id="123" name="Google Shape;151;p33">
              <a:extLst>
                <a:ext uri="{FF2B5EF4-FFF2-40B4-BE49-F238E27FC236}">
                  <a16:creationId xmlns:a16="http://schemas.microsoft.com/office/drawing/2014/main" id="{4D009B8C-630A-4D9B-BC91-739716447371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V="1">
              <a:off x="6302296" y="3594313"/>
              <a:ext cx="0" cy="88088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51;p33">
              <a:extLst>
                <a:ext uri="{FF2B5EF4-FFF2-40B4-BE49-F238E27FC236}">
                  <a16:creationId xmlns:a16="http://schemas.microsoft.com/office/drawing/2014/main" id="{B1CC7ADA-ACD7-46FC-AE23-6B115FEC9E69}"/>
                </a:ext>
              </a:extLst>
            </p:cNvPr>
            <p:cNvCxnSpPr>
              <a:cxnSpLocks/>
              <a:endCxn id="119" idx="2"/>
            </p:cNvCxnSpPr>
            <p:nvPr/>
          </p:nvCxnSpPr>
          <p:spPr>
            <a:xfrm flipV="1">
              <a:off x="5287778" y="3586834"/>
              <a:ext cx="0" cy="105052"/>
            </a:xfrm>
            <a:prstGeom prst="straightConnector1">
              <a:avLst/>
            </a:prstGeom>
            <a:noFill/>
            <a:ln w="12700" cap="flat" cmpd="sng">
              <a:solidFill>
                <a:srgbClr val="A375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C7961F-2AFB-4B9F-B611-52BACC5D67DA}"/>
                </a:ext>
              </a:extLst>
            </p:cNvPr>
            <p:cNvSpPr txBox="1"/>
            <p:nvPr/>
          </p:nvSpPr>
          <p:spPr>
            <a:xfrm>
              <a:off x="5253086" y="3681518"/>
              <a:ext cx="10750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/>
                <a:t>OpenScape Voice</a:t>
              </a:r>
              <a:br>
                <a:rPr lang="en-GB" sz="800"/>
              </a:br>
              <a:r>
                <a:rPr lang="en-GB" sz="800"/>
                <a:t>OpenScape 4000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0DABD76-3435-410D-962F-928B8148E6BD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56292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167" grpId="0" animBg="1"/>
      <p:bldP spid="17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42BB0E-0C15-48EF-840B-CF8DD1890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Transform </a:t>
            </a:r>
            <a:r>
              <a:rPr lang="en-US" dirty="0" err="1"/>
              <a:t>zu</a:t>
            </a:r>
            <a:r>
              <a:rPr lang="en-US" dirty="0"/>
              <a:t> Unify Office </a:t>
            </a:r>
            <a:r>
              <a:rPr lang="en-US" dirty="0" err="1"/>
              <a:t>Lösung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52C2A-5EC9-4CF3-89A1-22186B74C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396A1-3314-43EB-A563-886214FCC59C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420562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85ACA53-C558-4CDB-98E8-6E0E3CCC4F20}"/>
              </a:ext>
            </a:extLst>
          </p:cNvPr>
          <p:cNvGrpSpPr>
            <a:grpSpLocks noChangeAspect="1"/>
          </p:cNvGrpSpPr>
          <p:nvPr/>
        </p:nvGrpSpPr>
        <p:grpSpPr>
          <a:xfrm>
            <a:off x="1425580" y="1317041"/>
            <a:ext cx="1188000" cy="1188000"/>
            <a:chOff x="4280631" y="2568280"/>
            <a:chExt cx="914400" cy="914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88A4D5-56FD-4706-8FED-6B92B90E5D62}"/>
                </a:ext>
              </a:extLst>
            </p:cNvPr>
            <p:cNvSpPr/>
            <p:nvPr/>
          </p:nvSpPr>
          <p:spPr bwMode="invGray">
            <a:xfrm>
              <a:off x="4280631" y="2568280"/>
              <a:ext cx="914400" cy="914400"/>
            </a:xfrm>
            <a:prstGeom prst="ellipse">
              <a:avLst/>
            </a:prstGeom>
            <a:gradFill flip="none" rotWithShape="1">
              <a:gsLst>
                <a:gs pos="25000">
                  <a:srgbClr val="B88D00">
                    <a:alpha val="0"/>
                  </a:srgbClr>
                </a:gs>
                <a:gs pos="100000">
                  <a:srgbClr val="B88D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35834C-1E2D-4ECF-915C-355D9C7C5FFB}"/>
                </a:ext>
              </a:extLst>
            </p:cNvPr>
            <p:cNvSpPr txBox="1"/>
            <p:nvPr/>
          </p:nvSpPr>
          <p:spPr>
            <a:xfrm>
              <a:off x="4358562" y="2652115"/>
              <a:ext cx="7585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/>
                <a:t>Professional</a:t>
              </a:r>
              <a:br>
                <a:rPr lang="en-GB" sz="800"/>
              </a:br>
              <a:r>
                <a:rPr lang="en-GB" sz="800"/>
                <a:t>Services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FEB86D9-CF78-4708-9193-03DA6CEF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Cloud transition journeys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42BC4-7580-422C-9B54-8AA396516D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7983" y="1074738"/>
            <a:ext cx="4381711" cy="3493008"/>
          </a:xfrm>
        </p:spPr>
        <p:txBody>
          <a:bodyPr anchor="t"/>
          <a:lstStyle/>
          <a:p>
            <a:pPr algn="l"/>
            <a:r>
              <a:rPr lang="en-GB" sz="1600" dirty="0" err="1">
                <a:latin typeface="+mj-lt"/>
              </a:rPr>
              <a:t>Kundenbedürfnisse</a:t>
            </a:r>
            <a:br>
              <a:rPr lang="en-GB" sz="1600" dirty="0">
                <a:latin typeface="+mj-lt"/>
              </a:rPr>
            </a:br>
            <a:endParaRPr lang="en-GB" sz="160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PBX in die Cloud verlagern und in OPEX-Modell wandeln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All-in-</a:t>
            </a:r>
            <a:r>
              <a:rPr lang="de-DE" dirty="0" err="1"/>
              <a:t>One</a:t>
            </a:r>
            <a:r>
              <a:rPr lang="de-DE" dirty="0"/>
              <a:t>-Lösung inklusive Carrier-Minuten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Reduzieren Sie die Komplexität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Neuausrichtung der internen Ressourcen auf innovative Projekte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Investitionsschutz durch die Wiederverwendung bestehender Lösungskomponenten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Cloud-PBX für Microsoft oder Google Arbeitsplatz</a:t>
            </a:r>
          </a:p>
          <a:p>
            <a:pPr algn="l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973EF-3E14-4D4A-A3FD-8AE2935BD2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Transform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EE3A-6A68-4659-8C09-159678B0B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F5227-A4E2-4440-AFB4-8794B12C4F5C}"/>
              </a:ext>
            </a:extLst>
          </p:cNvPr>
          <p:cNvSpPr txBox="1"/>
          <p:nvPr/>
        </p:nvSpPr>
        <p:spPr>
          <a:xfrm>
            <a:off x="227660" y="1029325"/>
            <a:ext cx="3485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latin typeface="+mj-lt"/>
              </a:rPr>
              <a:t>Unser </a:t>
            </a:r>
            <a:r>
              <a:rPr lang="en-GB" sz="1600" dirty="0" err="1">
                <a:latin typeface="+mj-lt"/>
              </a:rPr>
              <a:t>Angebot</a:t>
            </a:r>
            <a:endParaRPr lang="en-GB" sz="1600" dirty="0"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382E53-E11D-447D-A4CB-6BD3D271771D}"/>
              </a:ext>
            </a:extLst>
          </p:cNvPr>
          <p:cNvGrpSpPr/>
          <p:nvPr/>
        </p:nvGrpSpPr>
        <p:grpSpPr>
          <a:xfrm>
            <a:off x="334306" y="1577503"/>
            <a:ext cx="1620000" cy="1620000"/>
            <a:chOff x="334306" y="1577503"/>
            <a:chExt cx="1620000" cy="162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D98E87-8530-436E-B433-89E6196E52DD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334306" y="1577503"/>
              <a:ext cx="1620000" cy="1620000"/>
            </a:xfrm>
            <a:prstGeom prst="ellipse">
              <a:avLst/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96447B-94A7-47FB-B94D-D3CEB5CE6834}"/>
                </a:ext>
              </a:extLst>
            </p:cNvPr>
            <p:cNvSpPr txBox="1"/>
            <p:nvPr/>
          </p:nvSpPr>
          <p:spPr>
            <a:xfrm>
              <a:off x="798700" y="1755084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>
                  <a:latin typeface="Raleway" pitchFamily="2" charset="0"/>
                </a:rPr>
                <a:t>Cloud PBX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DABBB1-2EEB-4E8F-BC88-0E455122AAAF}"/>
              </a:ext>
            </a:extLst>
          </p:cNvPr>
          <p:cNvGrpSpPr/>
          <p:nvPr/>
        </p:nvGrpSpPr>
        <p:grpSpPr>
          <a:xfrm>
            <a:off x="2093002" y="1581660"/>
            <a:ext cx="1620000" cy="1620000"/>
            <a:chOff x="2093002" y="1581660"/>
            <a:chExt cx="1620000" cy="162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8B46B2-8DFD-4EF3-B14A-99E4035296B3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2093002" y="1581660"/>
              <a:ext cx="1620000" cy="1620000"/>
            </a:xfrm>
            <a:prstGeom prst="ellipse">
              <a:avLst/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15E3FF53-5C9A-4C47-BED5-428250487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02" y="2230074"/>
              <a:ext cx="1375200" cy="32317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78CC1F-FACA-41FC-A0CE-6805883F5DB7}"/>
                </a:ext>
              </a:extLst>
            </p:cNvPr>
            <p:cNvSpPr txBox="1"/>
            <p:nvPr/>
          </p:nvSpPr>
          <p:spPr>
            <a:xfrm>
              <a:off x="2435568" y="1755084"/>
              <a:ext cx="9348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>
                  <a:latin typeface="Raleway" pitchFamily="2" charset="0"/>
                </a:rPr>
                <a:t>Meeting Rooms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1854DC-D479-4EA3-81DC-4262C6781DD6}"/>
                </a:ext>
              </a:extLst>
            </p:cNvPr>
            <p:cNvSpPr txBox="1"/>
            <p:nvPr/>
          </p:nvSpPr>
          <p:spPr>
            <a:xfrm>
              <a:off x="2509307" y="2733252"/>
              <a:ext cx="7873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i="1" dirty="0">
                  <a:solidFill>
                    <a:srgbClr val="FF5269"/>
                  </a:solidFill>
                  <a:latin typeface="Raleway" pitchFamily="2" charset="0"/>
                </a:rPr>
                <a:t>October 2021</a:t>
              </a:r>
            </a:p>
          </p:txBody>
        </p:sp>
      </p:grpSp>
      <p:sp>
        <p:nvSpPr>
          <p:cNvPr id="30" name="Google Shape;1169;ge27c70bf9c_0_13">
            <a:extLst>
              <a:ext uri="{FF2B5EF4-FFF2-40B4-BE49-F238E27FC236}">
                <a16:creationId xmlns:a16="http://schemas.microsoft.com/office/drawing/2014/main" id="{8A5BFEAB-C84C-4BBF-AAF7-7D3C9AF9F275}"/>
              </a:ext>
            </a:extLst>
          </p:cNvPr>
          <p:cNvSpPr txBox="1"/>
          <p:nvPr/>
        </p:nvSpPr>
        <p:spPr>
          <a:xfrm>
            <a:off x="6624228" y="4712276"/>
            <a:ext cx="1497926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*Branding in definition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4E5430-4901-49C9-955E-E7D15A50E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9" y="2221126"/>
            <a:ext cx="1309194" cy="3327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DD213F1-C0D8-4B81-8146-46358ECD7624}"/>
              </a:ext>
            </a:extLst>
          </p:cNvPr>
          <p:cNvGrpSpPr/>
          <p:nvPr/>
        </p:nvGrpSpPr>
        <p:grpSpPr>
          <a:xfrm>
            <a:off x="1425580" y="2751902"/>
            <a:ext cx="1188000" cy="1188000"/>
            <a:chOff x="1481287" y="3003798"/>
            <a:chExt cx="1188000" cy="1188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D4ED19A-EC0F-4FB4-BA49-564FAFB94ACC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1481287" y="3003798"/>
              <a:ext cx="1188000" cy="1188000"/>
            </a:xfrm>
            <a:prstGeom prst="ellipse">
              <a:avLst/>
            </a:prstGeom>
            <a:gradFill flip="none" rotWithShape="1">
              <a:gsLst>
                <a:gs pos="25000">
                  <a:srgbClr val="00A39B">
                    <a:alpha val="0"/>
                  </a:srgbClr>
                </a:gs>
                <a:gs pos="100000">
                  <a:srgbClr val="00A39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DF601C-74E8-4DC1-A22A-BEEB3E484F3B}"/>
                </a:ext>
              </a:extLst>
            </p:cNvPr>
            <p:cNvSpPr txBox="1"/>
            <p:nvPr/>
          </p:nvSpPr>
          <p:spPr>
            <a:xfrm>
              <a:off x="1641815" y="3144818"/>
              <a:ext cx="8915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/>
                <a:t>Edge Solutions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A1C717-CCE6-4E8C-81F3-DEC959B7EE17}"/>
                </a:ext>
              </a:extLst>
            </p:cNvPr>
            <p:cNvSpPr txBox="1"/>
            <p:nvPr/>
          </p:nvSpPr>
          <p:spPr>
            <a:xfrm>
              <a:off x="1768957" y="3446036"/>
              <a:ext cx="612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>
                  <a:latin typeface="Raleway" pitchFamily="2" charset="0"/>
                </a:rPr>
                <a:t>Devices</a:t>
              </a:r>
              <a:br>
                <a:rPr lang="en-GB" sz="800">
                  <a:latin typeface="Raleway" pitchFamily="2" charset="0"/>
                </a:rPr>
              </a:br>
              <a:r>
                <a:rPr lang="en-GB" sz="800">
                  <a:latin typeface="Raleway" pitchFamily="2" charset="0"/>
                </a:rPr>
                <a:t>Mobility</a:t>
              </a:r>
              <a:br>
                <a:rPr lang="en-GB" sz="800">
                  <a:latin typeface="Raleway" pitchFamily="2" charset="0"/>
                </a:rPr>
              </a:br>
              <a:r>
                <a:rPr lang="en-GB" sz="800">
                  <a:latin typeface="Raleway" pitchFamily="2" charset="0"/>
                </a:rPr>
                <a:t>Alarming</a:t>
              </a:r>
              <a:br>
                <a:rPr lang="en-GB" sz="800">
                  <a:latin typeface="Raleway" pitchFamily="2" charset="0"/>
                </a:rPr>
              </a:br>
              <a:r>
                <a:rPr lang="en-GB" sz="800">
                  <a:latin typeface="Raleway" pitchFamily="2" charset="0"/>
                </a:rPr>
                <a:t>Trading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CBB64C8-1F75-45F9-8938-4A550A99AB7E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433138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B29F93-BBCC-4AC9-B7DE-F6CCD122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Unify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C6340-AACB-45D6-8C51-F024A150E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de-DE"/>
              <a:t>Unsere </a:t>
            </a:r>
            <a:r>
              <a:rPr lang="de-DE" err="1"/>
              <a:t>UCaaS</a:t>
            </a:r>
            <a:r>
              <a:rPr lang="de-DE"/>
              <a:t>-Lösung 2021 für die Transition in die Cloud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4EB4F-215C-4621-B789-F6F66EA45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44958"/>
            <a:ext cx="443268" cy="2160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489CC-3B7A-4DA5-A8C0-4984788D0EC5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Verdana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C3F63F-A4F6-42E3-838A-5D6CF4A4BF10}"/>
              </a:ext>
            </a:extLst>
          </p:cNvPr>
          <p:cNvGrpSpPr/>
          <p:nvPr/>
        </p:nvGrpSpPr>
        <p:grpSpPr>
          <a:xfrm>
            <a:off x="5447446" y="2651533"/>
            <a:ext cx="3357286" cy="1131240"/>
            <a:chOff x="5447446" y="2651533"/>
            <a:chExt cx="3357286" cy="113124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3072C5A-4302-4A0E-947F-C91F8AA1CDEA}"/>
                </a:ext>
              </a:extLst>
            </p:cNvPr>
            <p:cNvSpPr/>
            <p:nvPr/>
          </p:nvSpPr>
          <p:spPr bwMode="invGray">
            <a:xfrm>
              <a:off x="6079820" y="3015051"/>
              <a:ext cx="2724912" cy="767717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2">
                    <a:alpha val="50000"/>
                  </a:schemeClr>
                </a:gs>
                <a:gs pos="30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A375FF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Vermittlungsplatz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375FF"/>
                </a:solidFill>
                <a:effectLst/>
                <a:uLnTx/>
                <a:uFillTx/>
                <a:latin typeface="Raleway SemiBold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C8BE16-8AE2-41D3-851B-3B1EA4C3CCF3}"/>
                </a:ext>
              </a:extLst>
            </p:cNvPr>
            <p:cNvSpPr txBox="1"/>
            <p:nvPr/>
          </p:nvSpPr>
          <p:spPr>
            <a:xfrm>
              <a:off x="6436753" y="3239676"/>
              <a:ext cx="2011568" cy="543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Auto Attendant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Heads-Up Display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Technology partner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16970-147F-4333-94A1-28C2247018EF}"/>
                </a:ext>
              </a:extLst>
            </p:cNvPr>
            <p:cNvCxnSpPr>
              <a:cxnSpLocks/>
              <a:stCxn id="77" idx="6"/>
            </p:cNvCxnSpPr>
            <p:nvPr/>
          </p:nvCxnSpPr>
          <p:spPr>
            <a:xfrm>
              <a:off x="5447446" y="2651533"/>
              <a:ext cx="655286" cy="398642"/>
            </a:xfrm>
            <a:prstGeom prst="line">
              <a:avLst/>
            </a:prstGeom>
            <a:ln>
              <a:gradFill>
                <a:gsLst>
                  <a:gs pos="0">
                    <a:srgbClr val="085955"/>
                  </a:gs>
                  <a:gs pos="100000">
                    <a:srgbClr val="16161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00CBC14-E9CF-427D-8A6D-299164499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39" y="3632936"/>
              <a:ext cx="488111" cy="8948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98FE20-F98F-4DA5-B194-C6A6F51FEDE6}"/>
              </a:ext>
            </a:extLst>
          </p:cNvPr>
          <p:cNvGrpSpPr/>
          <p:nvPr/>
        </p:nvGrpSpPr>
        <p:grpSpPr>
          <a:xfrm>
            <a:off x="320676" y="816574"/>
            <a:ext cx="3526933" cy="1088070"/>
            <a:chOff x="320676" y="816574"/>
            <a:chExt cx="3526933" cy="10880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AD4AF09-5C7B-4219-9438-CD25F873D16A}"/>
                </a:ext>
              </a:extLst>
            </p:cNvPr>
            <p:cNvSpPr/>
            <p:nvPr/>
          </p:nvSpPr>
          <p:spPr bwMode="invGray">
            <a:xfrm>
              <a:off x="320676" y="816574"/>
              <a:ext cx="2724912" cy="936000"/>
            </a:xfrm>
            <a:prstGeom prst="roundRect">
              <a:avLst/>
            </a:prstGeom>
            <a:gradFill flip="none" rotWithShape="1">
              <a:gsLst>
                <a:gs pos="0">
                  <a:srgbClr val="0596FF"/>
                </a:gs>
                <a:gs pos="100000">
                  <a:srgbClr val="2B2B2B">
                    <a:alpha val="50000"/>
                  </a:srgbClr>
                </a:gs>
                <a:gs pos="30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err="1">
                  <a:solidFill>
                    <a:srgbClr val="0596FF"/>
                  </a:solidFill>
                  <a:latin typeface="Raleway SemiBold"/>
                </a:rPr>
                <a:t>Tischtelefone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924E96-6F43-4B42-8130-8B3BCD20590C}"/>
                </a:ext>
              </a:extLst>
            </p:cNvPr>
            <p:cNvSpPr txBox="1"/>
            <p:nvPr/>
          </p:nvSpPr>
          <p:spPr>
            <a:xfrm>
              <a:off x="677347" y="1035164"/>
              <a:ext cx="2172348" cy="69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OpenScape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Desk Phone CP Family</a:t>
              </a:r>
            </a:p>
            <a:p>
              <a:pPr marL="180975" marR="0" lvl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Unify Office </a:t>
              </a:r>
              <a:r>
                <a:rPr lang="en-GB" sz="800" err="1">
                  <a:solidFill>
                    <a:prstClr val="white"/>
                  </a:solidFill>
                  <a:latin typeface="Raleway Light"/>
                </a:rPr>
                <a:t>Kompatibel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– Standard SIP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OpenStage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(</a:t>
              </a:r>
              <a:r>
                <a:rPr kumimoji="0" lang="en-GB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EoL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)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Desk Phone IP 35/55 (</a:t>
              </a:r>
              <a:r>
                <a:rPr kumimoji="0" lang="en-GB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EoL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)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08DB3A9-9FA3-4982-8D45-5F383ABD667B}"/>
                </a:ext>
              </a:extLst>
            </p:cNvPr>
            <p:cNvCxnSpPr>
              <a:cxnSpLocks/>
            </p:cNvCxnSpPr>
            <p:nvPr/>
          </p:nvCxnSpPr>
          <p:spPr>
            <a:xfrm>
              <a:off x="3020138" y="1691328"/>
              <a:ext cx="827471" cy="213316"/>
            </a:xfrm>
            <a:prstGeom prst="line">
              <a:avLst/>
            </a:prstGeom>
            <a:ln>
              <a:gradFill>
                <a:gsLst>
                  <a:gs pos="0">
                    <a:srgbClr val="0596FF"/>
                  </a:gs>
                  <a:gs pos="100000">
                    <a:srgbClr val="00A39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2B10C6-5048-45D9-A4A2-1B998D05D870}"/>
              </a:ext>
            </a:extLst>
          </p:cNvPr>
          <p:cNvGrpSpPr/>
          <p:nvPr/>
        </p:nvGrpSpPr>
        <p:grpSpPr>
          <a:xfrm>
            <a:off x="320676" y="1841533"/>
            <a:ext cx="3351212" cy="1430116"/>
            <a:chOff x="320676" y="1827947"/>
            <a:chExt cx="3351212" cy="16200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C19C35A-2EA1-442D-BC99-4B17B49538CB}"/>
                </a:ext>
              </a:extLst>
            </p:cNvPr>
            <p:cNvSpPr/>
            <p:nvPr/>
          </p:nvSpPr>
          <p:spPr bwMode="invGray">
            <a:xfrm>
              <a:off x="320676" y="1827947"/>
              <a:ext cx="2724912" cy="1620000"/>
            </a:xfrm>
            <a:prstGeom prst="roundRect">
              <a:avLst/>
            </a:prstGeom>
            <a:gradFill flip="none" rotWithShape="1">
              <a:gsLst>
                <a:gs pos="0">
                  <a:srgbClr val="0596FF"/>
                </a:gs>
                <a:gs pos="100000">
                  <a:srgbClr val="2B2B2B">
                    <a:alpha val="50000"/>
                  </a:srgbClr>
                </a:gs>
                <a:gs pos="30000">
                  <a:schemeClr val="accent6">
                    <a:alpha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0596FF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Mobilität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4B13EDE-E596-4680-9D4A-AAB2CE3EDE79}"/>
                </a:ext>
              </a:extLst>
            </p:cNvPr>
            <p:cNvSpPr txBox="1"/>
            <p:nvPr/>
          </p:nvSpPr>
          <p:spPr>
            <a:xfrm>
              <a:off x="677348" y="2086645"/>
              <a:ext cx="2011568" cy="38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OpenScape Cordless IP v2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OpenScape WLAN WL4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70156BA-2875-4CBC-A350-8F5F67E2D071}"/>
                </a:ext>
              </a:extLst>
            </p:cNvPr>
            <p:cNvGrpSpPr/>
            <p:nvPr/>
          </p:nvGrpSpPr>
          <p:grpSpPr>
            <a:xfrm>
              <a:off x="1109715" y="2598018"/>
              <a:ext cx="1146835" cy="763770"/>
              <a:chOff x="1074763" y="2636118"/>
              <a:chExt cx="1146835" cy="763770"/>
            </a:xfrm>
          </p:grpSpPr>
          <p:pic>
            <p:nvPicPr>
              <p:cNvPr id="24" name="Picture 23" descr="A picture containing text, electronics, cellphone&#10;&#10;Description automatically generated">
                <a:extLst>
                  <a:ext uri="{FF2B5EF4-FFF2-40B4-BE49-F238E27FC236}">
                    <a16:creationId xmlns:a16="http://schemas.microsoft.com/office/drawing/2014/main" id="{F6006C28-8576-4325-BA42-7FC9803675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0" t="7044" r="16645"/>
              <a:stretch/>
            </p:blipFill>
            <p:spPr>
              <a:xfrm>
                <a:off x="1074763" y="2742853"/>
                <a:ext cx="267548" cy="640369"/>
              </a:xfrm>
              <a:prstGeom prst="rect">
                <a:avLst/>
              </a:prstGeom>
            </p:spPr>
          </p:pic>
          <p:pic>
            <p:nvPicPr>
              <p:cNvPr id="26" name="Picture 25" descr="A close-up of a calculator&#10;&#10;Description automatically generated with medium confidence">
                <a:extLst>
                  <a:ext uri="{FF2B5EF4-FFF2-40B4-BE49-F238E27FC236}">
                    <a16:creationId xmlns:a16="http://schemas.microsoft.com/office/drawing/2014/main" id="{E85F8CED-0B8F-4AC1-BBBE-64992324FB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0" t="1461" r="4124" b="4780"/>
              <a:stretch/>
            </p:blipFill>
            <p:spPr>
              <a:xfrm>
                <a:off x="1359240" y="2658741"/>
                <a:ext cx="254142" cy="722100"/>
              </a:xfrm>
              <a:prstGeom prst="rect">
                <a:avLst/>
              </a:prstGeom>
            </p:spPr>
          </p:pic>
          <p:pic>
            <p:nvPicPr>
              <p:cNvPr id="28" name="Picture 27" descr="A close-up of OpenStage M3">
                <a:extLst>
                  <a:ext uri="{FF2B5EF4-FFF2-40B4-BE49-F238E27FC236}">
                    <a16:creationId xmlns:a16="http://schemas.microsoft.com/office/drawing/2014/main" id="{1FC50834-3541-47A4-92A5-1B75DA15C6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3" t="4859" r="2968" b="4216"/>
              <a:stretch/>
            </p:blipFill>
            <p:spPr>
              <a:xfrm>
                <a:off x="1630311" y="2636118"/>
                <a:ext cx="282795" cy="759009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text, electronics, black, cellphone&#10;&#10;Description automatically generated">
                <a:extLst>
                  <a:ext uri="{FF2B5EF4-FFF2-40B4-BE49-F238E27FC236}">
                    <a16:creationId xmlns:a16="http://schemas.microsoft.com/office/drawing/2014/main" id="{F78BFF4C-CE9E-43A2-9781-E6E5F9E47F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95" r="8457" b="-886"/>
              <a:stretch/>
            </p:blipFill>
            <p:spPr>
              <a:xfrm>
                <a:off x="1909195" y="2640879"/>
                <a:ext cx="312403" cy="759009"/>
              </a:xfrm>
              <a:prstGeom prst="rect">
                <a:avLst/>
              </a:prstGeom>
            </p:spPr>
          </p:pic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C38EE19-879D-423D-B19F-EAFE519AB9EC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V="1">
              <a:off x="3045588" y="2475854"/>
              <a:ext cx="626300" cy="162093"/>
            </a:xfrm>
            <a:prstGeom prst="line">
              <a:avLst/>
            </a:prstGeom>
            <a:ln>
              <a:gradFill>
                <a:gsLst>
                  <a:gs pos="0">
                    <a:srgbClr val="2B2B2B"/>
                  </a:gs>
                  <a:gs pos="100000">
                    <a:srgbClr val="00A39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AB5A4-1F36-4C8F-8E28-54BF4DA90D3A}"/>
              </a:ext>
            </a:extLst>
          </p:cNvPr>
          <p:cNvGrpSpPr/>
          <p:nvPr/>
        </p:nvGrpSpPr>
        <p:grpSpPr>
          <a:xfrm>
            <a:off x="320676" y="2765456"/>
            <a:ext cx="3484652" cy="1849605"/>
            <a:chOff x="320676" y="2914136"/>
            <a:chExt cx="3484652" cy="18496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8548A11-021C-4B8D-8FC7-64B3F0E4A834}"/>
                </a:ext>
              </a:extLst>
            </p:cNvPr>
            <p:cNvSpPr/>
            <p:nvPr/>
          </p:nvSpPr>
          <p:spPr bwMode="invGray">
            <a:xfrm>
              <a:off x="320676" y="3522233"/>
              <a:ext cx="2724912" cy="1241508"/>
            </a:xfrm>
            <a:prstGeom prst="roundRect">
              <a:avLst/>
            </a:prstGeom>
            <a:gradFill flip="none" rotWithShape="1">
              <a:gsLst>
                <a:gs pos="0">
                  <a:srgbClr val="FF5269"/>
                </a:gs>
                <a:gs pos="100000">
                  <a:srgbClr val="2B2B2B">
                    <a:alpha val="50000"/>
                  </a:srgbClr>
                </a:gs>
                <a:gs pos="30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5269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Service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5269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Applikationen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5269"/>
                </a:solidFill>
                <a:effectLst/>
                <a:uLnTx/>
                <a:uFillTx/>
                <a:latin typeface="Raleway SemiBold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E341D85-7AA0-4FE6-81B9-349BDEF64C38}"/>
                </a:ext>
              </a:extLst>
            </p:cNvPr>
            <p:cNvSpPr txBox="1"/>
            <p:nvPr/>
          </p:nvSpPr>
          <p:spPr>
            <a:xfrm>
              <a:off x="528630" y="3758979"/>
              <a:ext cx="2309005" cy="847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Unify Office Service Web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Unify Flip Migration App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Unify Device Installation Service </a:t>
              </a:r>
              <a:endParaRPr lang="en-GB" sz="800">
                <a:solidFill>
                  <a:prstClr val="white"/>
                </a:solidFill>
                <a:latin typeface="Raleway Light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Project Specific – Automated Provisioning with Atos Identity Management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C2B178B-2B3E-4E91-8968-1E4BF091360C}"/>
                </a:ext>
              </a:extLst>
            </p:cNvPr>
            <p:cNvCxnSpPr>
              <a:cxnSpLocks/>
              <a:endCxn id="77" idx="3"/>
            </p:cNvCxnSpPr>
            <p:nvPr/>
          </p:nvCxnSpPr>
          <p:spPr>
            <a:xfrm flipV="1">
              <a:off x="2977857" y="2914136"/>
              <a:ext cx="827471" cy="675350"/>
            </a:xfrm>
            <a:prstGeom prst="line">
              <a:avLst/>
            </a:prstGeom>
            <a:ln>
              <a:gradFill>
                <a:gsLst>
                  <a:gs pos="0">
                    <a:srgbClr val="2B2B2B"/>
                  </a:gs>
                  <a:gs pos="100000">
                    <a:srgbClr val="00A39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996287-30E5-4540-8D5C-14772419F44A}"/>
              </a:ext>
            </a:extLst>
          </p:cNvPr>
          <p:cNvGrpSpPr/>
          <p:nvPr/>
        </p:nvGrpSpPr>
        <p:grpSpPr>
          <a:xfrm>
            <a:off x="3209544" y="3312319"/>
            <a:ext cx="2724912" cy="1318811"/>
            <a:chOff x="3209544" y="3312319"/>
            <a:chExt cx="2724912" cy="131881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E89BB2C-F39A-443F-AD34-F4C5FDBC93A2}"/>
                </a:ext>
              </a:extLst>
            </p:cNvPr>
            <p:cNvSpPr/>
            <p:nvPr/>
          </p:nvSpPr>
          <p:spPr bwMode="invGray">
            <a:xfrm>
              <a:off x="3209544" y="3777564"/>
              <a:ext cx="2724912" cy="853566"/>
            </a:xfrm>
            <a:prstGeom prst="roundRect">
              <a:avLst/>
            </a:prstGeom>
            <a:gradFill flip="none" rotWithShape="1">
              <a:gsLst>
                <a:gs pos="0">
                  <a:srgbClr val="00A39B"/>
                </a:gs>
                <a:gs pos="100000">
                  <a:srgbClr val="2B2B2B">
                    <a:alpha val="49804"/>
                  </a:srgbClr>
                </a:gs>
                <a:gs pos="30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A39B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Media Gateway und SBC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E9346D-85DD-4945-87BF-1DF8B5FF81EF}"/>
                </a:ext>
              </a:extLst>
            </p:cNvPr>
            <p:cNvSpPr txBox="1"/>
            <p:nvPr/>
          </p:nvSpPr>
          <p:spPr>
            <a:xfrm>
              <a:off x="3564385" y="4001091"/>
              <a:ext cx="2011568" cy="54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OS Branch and Mediatrix Gateways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OpenScape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SBC for </a:t>
              </a:r>
              <a:r>
                <a:rPr kumimoji="0" lang="en-GB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BYoC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and </a:t>
              </a:r>
              <a:b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</a:b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Unify Office hybrid scenarios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7C0A52D-EABB-4FE2-870B-C1969D137C0B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4572000" y="3312319"/>
              <a:ext cx="0" cy="465245"/>
            </a:xfrm>
            <a:prstGeom prst="line">
              <a:avLst/>
            </a:prstGeom>
            <a:ln>
              <a:gradFill>
                <a:gsLst>
                  <a:gs pos="0">
                    <a:srgbClr val="0F0F0F"/>
                  </a:gs>
                  <a:gs pos="100000">
                    <a:srgbClr val="00A39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FC138E3-7708-4F47-A24F-0E9A79A649D6}"/>
              </a:ext>
            </a:extLst>
          </p:cNvPr>
          <p:cNvGrpSpPr/>
          <p:nvPr/>
        </p:nvGrpSpPr>
        <p:grpSpPr>
          <a:xfrm>
            <a:off x="3672000" y="1542741"/>
            <a:ext cx="1800000" cy="1800000"/>
            <a:chOff x="3616196" y="1580841"/>
            <a:chExt cx="1800000" cy="180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C39C159-9E6A-4248-BA75-087A0FB5EE9E}"/>
                </a:ext>
              </a:extLst>
            </p:cNvPr>
            <p:cNvSpPr>
              <a:spLocks noChangeAspect="1"/>
            </p:cNvSpPr>
            <p:nvPr/>
          </p:nvSpPr>
          <p:spPr bwMode="invGray">
            <a:xfrm rot="804861">
              <a:off x="3616196" y="1580841"/>
              <a:ext cx="1800000" cy="1800000"/>
            </a:xfrm>
            <a:prstGeom prst="ellipse">
              <a:avLst/>
            </a:prstGeom>
            <a:gradFill flip="none" rotWithShape="1">
              <a:gsLst>
                <a:gs pos="5000">
                  <a:srgbClr val="00A39B">
                    <a:alpha val="0"/>
                  </a:srgbClr>
                </a:gs>
                <a:gs pos="100000">
                  <a:srgbClr val="00A39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A4CC94-BC87-488A-B42D-490C0A62A71B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3791806" y="1746848"/>
              <a:ext cx="1448780" cy="1448780"/>
            </a:xfrm>
            <a:prstGeom prst="ellipse">
              <a:avLst/>
            </a:prstGeom>
            <a:gradFill flip="none" rotWithShape="1">
              <a:gsLst>
                <a:gs pos="5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pic>
          <p:nvPicPr>
            <p:cNvPr id="15" name="Picture 14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F743E3A4-67B4-41BE-A783-2A796139C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1562" y="2315018"/>
              <a:ext cx="1229268" cy="31243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8D3E1B-5D84-4383-8046-549CE589B740}"/>
              </a:ext>
            </a:extLst>
          </p:cNvPr>
          <p:cNvGrpSpPr/>
          <p:nvPr/>
        </p:nvGrpSpPr>
        <p:grpSpPr>
          <a:xfrm>
            <a:off x="5257800" y="3002351"/>
            <a:ext cx="3546932" cy="1628778"/>
            <a:chOff x="5257800" y="3002351"/>
            <a:chExt cx="3546932" cy="1628778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7664B08-BD62-4BF1-9535-DB29A34B357D}"/>
                </a:ext>
              </a:extLst>
            </p:cNvPr>
            <p:cNvSpPr/>
            <p:nvPr/>
          </p:nvSpPr>
          <p:spPr bwMode="invGray">
            <a:xfrm>
              <a:off x="6079820" y="3863412"/>
              <a:ext cx="2724912" cy="767717"/>
            </a:xfrm>
            <a:prstGeom prst="roundRect">
              <a:avLst/>
            </a:prstGeom>
            <a:gradFill flip="none" rotWithShape="1">
              <a:gsLst>
                <a:gs pos="0">
                  <a:srgbClr val="B88D00"/>
                </a:gs>
                <a:gs pos="100000">
                  <a:schemeClr val="bg2">
                    <a:alpha val="50000"/>
                  </a:schemeClr>
                </a:gs>
                <a:gs pos="30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B88D00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Vertikale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B88D00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B88D00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Lösungen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B88D00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 (2022)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676166-AE20-400D-8DEA-FB187B3F6C70}"/>
                </a:ext>
              </a:extLst>
            </p:cNvPr>
            <p:cNvSpPr txBox="1"/>
            <p:nvPr/>
          </p:nvSpPr>
          <p:spPr>
            <a:xfrm>
              <a:off x="6436752" y="4088037"/>
              <a:ext cx="2250047" cy="54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1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Xpert</a:t>
              </a:r>
              <a:r>
                <a:rPr kumimoji="0" lang="en-GB" sz="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</a:t>
              </a:r>
              <a:r>
                <a:rPr kumimoji="0" lang="en-GB" sz="800" b="0" i="1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für</a:t>
              </a:r>
              <a:r>
                <a:rPr kumimoji="0" lang="en-GB" sz="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Trading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1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OScAR</a:t>
              </a:r>
              <a:r>
                <a:rPr kumimoji="0" lang="en-GB" sz="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</a:t>
              </a:r>
              <a:r>
                <a:rPr kumimoji="0" lang="en-GB" sz="800" b="0" i="1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für</a:t>
              </a:r>
              <a:r>
                <a:rPr kumimoji="0" lang="en-GB" sz="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 Alarming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Virtual Care Services </a:t>
              </a:r>
              <a:r>
                <a:rPr kumimoji="0" lang="en-GB" sz="800" b="0" i="1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fü</a:t>
              </a:r>
              <a:r>
                <a:rPr lang="en-GB" sz="800" i="1">
                  <a:solidFill>
                    <a:prstClr val="white"/>
                  </a:solidFill>
                  <a:latin typeface="Raleway Light"/>
                </a:rPr>
                <a:t>r Teleconsultation</a:t>
              </a:r>
              <a:endParaRPr kumimoji="0" lang="en-GB" sz="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D0896EB-06D8-4B33-8544-FFC2F5606DDE}"/>
                </a:ext>
              </a:extLst>
            </p:cNvPr>
            <p:cNvCxnSpPr>
              <a:cxnSpLocks/>
            </p:cNvCxnSpPr>
            <p:nvPr/>
          </p:nvCxnSpPr>
          <p:spPr>
            <a:xfrm>
              <a:off x="5257800" y="3002351"/>
              <a:ext cx="844932" cy="857201"/>
            </a:xfrm>
            <a:prstGeom prst="line">
              <a:avLst/>
            </a:prstGeom>
            <a:ln>
              <a:gradFill>
                <a:gsLst>
                  <a:gs pos="0">
                    <a:srgbClr val="0C312F"/>
                  </a:gs>
                  <a:gs pos="100000">
                    <a:srgbClr val="11111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C3BF25-218D-4776-9EEC-F47266E44B32}"/>
              </a:ext>
            </a:extLst>
          </p:cNvPr>
          <p:cNvGrpSpPr/>
          <p:nvPr/>
        </p:nvGrpSpPr>
        <p:grpSpPr>
          <a:xfrm>
            <a:off x="5464969" y="1853347"/>
            <a:ext cx="3340039" cy="1084542"/>
            <a:chOff x="5464969" y="1853347"/>
            <a:chExt cx="3340039" cy="108454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36E83EC-B308-4E63-898C-9F63C220FB70}"/>
                </a:ext>
              </a:extLst>
            </p:cNvPr>
            <p:cNvSpPr/>
            <p:nvPr/>
          </p:nvSpPr>
          <p:spPr bwMode="invGray">
            <a:xfrm>
              <a:off x="6080096" y="1853347"/>
              <a:ext cx="2724912" cy="1084542"/>
            </a:xfrm>
            <a:prstGeom prst="roundRect">
              <a:avLst/>
            </a:prstGeom>
            <a:gradFill flip="none" rotWithShape="1">
              <a:gsLst>
                <a:gs pos="0">
                  <a:srgbClr val="A375FF"/>
                </a:gs>
                <a:gs pos="100000">
                  <a:srgbClr val="2B2B2B">
                    <a:alpha val="50000"/>
                  </a:srgbClr>
                </a:gs>
                <a:gs pos="30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A375FF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Contact Center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4E9DE56-FBCB-4AB8-850D-E9BCB4E83605}"/>
                </a:ext>
              </a:extLst>
            </p:cNvPr>
            <p:cNvSpPr txBox="1"/>
            <p:nvPr/>
          </p:nvSpPr>
          <p:spPr>
            <a:xfrm>
              <a:off x="6400800" y="2108882"/>
              <a:ext cx="2195006" cy="69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Unify Office-Funktionen für eingehende ACD-Anwendungsfälle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Project specific integrations - Cloud Contact </a:t>
              </a:r>
              <a:r>
                <a:rPr kumimoji="0" lang="en-GB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Center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powered by </a:t>
              </a:r>
              <a:r>
                <a:rPr kumimoji="0" lang="en-GB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Cxone</a:t>
              </a: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0F7DED2-AA12-4EAA-9CBE-AF4D7A174EB5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5464969" y="2328863"/>
              <a:ext cx="615127" cy="66755"/>
            </a:xfrm>
            <a:prstGeom prst="line">
              <a:avLst/>
            </a:prstGeom>
            <a:ln>
              <a:gradFill>
                <a:gsLst>
                  <a:gs pos="0">
                    <a:srgbClr val="272727"/>
                  </a:gs>
                  <a:gs pos="100000">
                    <a:srgbClr val="00A39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265B50-52EC-424C-8BA5-7B77CFF09FD7}"/>
              </a:ext>
            </a:extLst>
          </p:cNvPr>
          <p:cNvGrpSpPr/>
          <p:nvPr/>
        </p:nvGrpSpPr>
        <p:grpSpPr>
          <a:xfrm>
            <a:off x="5338672" y="816574"/>
            <a:ext cx="3466060" cy="1154772"/>
            <a:chOff x="5338672" y="816574"/>
            <a:chExt cx="3466060" cy="1154772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1F3AE37D-9ED7-434C-980C-1F23F71551B7}"/>
                </a:ext>
              </a:extLst>
            </p:cNvPr>
            <p:cNvSpPr/>
            <p:nvPr/>
          </p:nvSpPr>
          <p:spPr bwMode="invGray">
            <a:xfrm>
              <a:off x="6079820" y="816574"/>
              <a:ext cx="2724912" cy="960843"/>
            </a:xfrm>
            <a:prstGeom prst="roundRect">
              <a:avLst/>
            </a:prstGeom>
            <a:gradFill flip="none" rotWithShape="1">
              <a:gsLst>
                <a:gs pos="0">
                  <a:srgbClr val="00A39B"/>
                </a:gs>
                <a:gs pos="100000">
                  <a:srgbClr val="2B2B2B">
                    <a:alpha val="49804"/>
                  </a:srgbClr>
                </a:gs>
                <a:gs pos="30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A39B"/>
                  </a:solidFill>
                  <a:effectLst/>
                  <a:uLnTx/>
                  <a:uFillTx/>
                  <a:latin typeface="Raleway SemiBold"/>
                  <a:ea typeface="+mn-ea"/>
                  <a:cs typeface="+mn-cs"/>
                </a:rPr>
                <a:t>Hybrid SIP Networking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368FC1B-C75E-4AE2-AF80-779CA42C5549}"/>
                </a:ext>
              </a:extLst>
            </p:cNvPr>
            <p:cNvSpPr txBox="1"/>
            <p:nvPr/>
          </p:nvSpPr>
          <p:spPr>
            <a:xfrm>
              <a:off x="6451409" y="1046025"/>
              <a:ext cx="2011568" cy="54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OpenScape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4000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OpenScape</a:t>
              </a: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Voice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Roadmap – </a:t>
              </a:r>
              <a:r>
                <a:rPr kumimoji="0" lang="en-GB" sz="800" b="0" i="1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OpenScape</a:t>
              </a:r>
              <a:r>
                <a:rPr kumimoji="0" lang="en-GB" sz="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 Business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3C0E79B-3458-42F7-B2A0-04A76906E96B}"/>
                </a:ext>
              </a:extLst>
            </p:cNvPr>
            <p:cNvCxnSpPr>
              <a:cxnSpLocks/>
              <a:endCxn id="77" idx="7"/>
            </p:cNvCxnSpPr>
            <p:nvPr/>
          </p:nvCxnSpPr>
          <p:spPr>
            <a:xfrm flipH="1">
              <a:off x="5338672" y="1698781"/>
              <a:ext cx="764060" cy="272565"/>
            </a:xfrm>
            <a:prstGeom prst="line">
              <a:avLst/>
            </a:prstGeom>
            <a:ln>
              <a:gradFill>
                <a:gsLst>
                  <a:gs pos="0">
                    <a:srgbClr val="1E4F4D"/>
                  </a:gs>
                  <a:gs pos="100000">
                    <a:srgbClr val="00A39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ACD5D6-ECCB-4166-8DCB-2F2C91C5D9C2}"/>
              </a:ext>
            </a:extLst>
          </p:cNvPr>
          <p:cNvGrpSpPr/>
          <p:nvPr/>
        </p:nvGrpSpPr>
        <p:grpSpPr>
          <a:xfrm>
            <a:off x="3209544" y="816574"/>
            <a:ext cx="2724912" cy="770248"/>
            <a:chOff x="3209544" y="816574"/>
            <a:chExt cx="2724912" cy="77024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DB89ACB-724C-4788-BA3B-7EF9747B1E32}"/>
                </a:ext>
              </a:extLst>
            </p:cNvPr>
            <p:cNvSpPr/>
            <p:nvPr/>
          </p:nvSpPr>
          <p:spPr bwMode="invGray">
            <a:xfrm>
              <a:off x="3209544" y="816574"/>
              <a:ext cx="2724912" cy="655420"/>
            </a:xfrm>
            <a:prstGeom prst="roundRect">
              <a:avLst/>
            </a:prstGeom>
            <a:gradFill flip="none" rotWithShape="1">
              <a:gsLst>
                <a:gs pos="0">
                  <a:srgbClr val="00A39B"/>
                </a:gs>
                <a:gs pos="100000">
                  <a:srgbClr val="2B2B2B">
                    <a:alpha val="50000"/>
                  </a:srgbClr>
                </a:gs>
                <a:gs pos="30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err="1">
                  <a:solidFill>
                    <a:srgbClr val="00A39B"/>
                  </a:solidFill>
                  <a:latin typeface="Raleway SemiBold"/>
                </a:rPr>
                <a:t>Besprechungsräume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A39B"/>
                </a:solidFill>
                <a:effectLst/>
                <a:uLnTx/>
                <a:uFillTx/>
                <a:latin typeface="Raleway SemiBold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908EFA-0ECC-4B0B-98F9-D8ABB71C353B}"/>
                </a:ext>
              </a:extLst>
            </p:cNvPr>
            <p:cNvSpPr txBox="1"/>
            <p:nvPr/>
          </p:nvSpPr>
          <p:spPr>
            <a:xfrm>
              <a:off x="3564385" y="1025930"/>
              <a:ext cx="2011568" cy="2322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indent="-171450">
                <a:lnSpc>
                  <a:spcPts val="1200"/>
                </a:lnSpc>
                <a:buFont typeface="Arial" panose="020B0604020202020204" pitchFamily="34" charset="0"/>
                <a:buChar char="•"/>
                <a:defRPr/>
              </a:pPr>
              <a:r>
                <a:rPr kumimoji="0" lang="en-GB" sz="800" b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Raleway Light"/>
                  <a:ea typeface="+mn-ea"/>
                  <a:cs typeface="+mn-cs"/>
                </a:rPr>
                <a:t>Unify Rooms by RingCentral</a:t>
              </a:r>
              <a:r>
                <a:rPr lang="en-GB" sz="800" i="1">
                  <a:latin typeface="Raleway Light"/>
                </a:rPr>
                <a:t> </a:t>
              </a: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Light"/>
                <a:ea typeface="+mn-ea"/>
                <a:cs typeface="+mn-cs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0F8F774-C0A5-480A-9B4D-20490F4E7BB3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4572000" y="1471994"/>
              <a:ext cx="0" cy="114828"/>
            </a:xfrm>
            <a:prstGeom prst="line">
              <a:avLst/>
            </a:prstGeom>
            <a:ln>
              <a:gradFill>
                <a:gsLst>
                  <a:gs pos="0">
                    <a:srgbClr val="00A39B"/>
                  </a:gs>
                  <a:gs pos="100000">
                    <a:srgbClr val="00A39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48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85ACA53-C558-4CDB-98E8-6E0E3CCC4F20}"/>
              </a:ext>
            </a:extLst>
          </p:cNvPr>
          <p:cNvGrpSpPr>
            <a:grpSpLocks noChangeAspect="1"/>
          </p:cNvGrpSpPr>
          <p:nvPr/>
        </p:nvGrpSpPr>
        <p:grpSpPr>
          <a:xfrm>
            <a:off x="1734578" y="2644148"/>
            <a:ext cx="1378303" cy="1378303"/>
            <a:chOff x="4280631" y="2568280"/>
            <a:chExt cx="914400" cy="914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88A4D5-56FD-4706-8FED-6B92B90E5D62}"/>
                </a:ext>
              </a:extLst>
            </p:cNvPr>
            <p:cNvSpPr/>
            <p:nvPr/>
          </p:nvSpPr>
          <p:spPr bwMode="invGray">
            <a:xfrm>
              <a:off x="4280631" y="2568280"/>
              <a:ext cx="914400" cy="914400"/>
            </a:xfrm>
            <a:prstGeom prst="ellipse">
              <a:avLst/>
            </a:prstGeom>
            <a:gradFill flip="none" rotWithShape="1">
              <a:gsLst>
                <a:gs pos="25000">
                  <a:srgbClr val="B88D00">
                    <a:alpha val="0"/>
                  </a:srgbClr>
                </a:gs>
                <a:gs pos="100000">
                  <a:srgbClr val="B88D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35834C-1E2D-4ECF-915C-355D9C7C5FFB}"/>
                </a:ext>
              </a:extLst>
            </p:cNvPr>
            <p:cNvSpPr txBox="1"/>
            <p:nvPr/>
          </p:nvSpPr>
          <p:spPr>
            <a:xfrm>
              <a:off x="4358562" y="2652115"/>
              <a:ext cx="7585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dirty="0"/>
                <a:t>Professional</a:t>
              </a:r>
              <a:br>
                <a:rPr lang="en-GB" sz="800" dirty="0"/>
              </a:br>
              <a:r>
                <a:rPr lang="en-GB" sz="800" dirty="0"/>
                <a:t>Services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FEB86D9-CF78-4708-9193-03DA6CEF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transition journeys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42BC4-7580-422C-9B54-8AA396516D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5542" y="1058054"/>
            <a:ext cx="3847983" cy="3493008"/>
          </a:xfrm>
        </p:spPr>
        <p:txBody>
          <a:bodyPr anchor="t"/>
          <a:lstStyle/>
          <a:p>
            <a:pPr algn="l"/>
            <a:r>
              <a:rPr lang="en-GB" sz="1800" dirty="0" err="1">
                <a:latin typeface="+mj-lt"/>
              </a:rPr>
              <a:t>Kundenbedürfnisse</a:t>
            </a:r>
            <a:br>
              <a:rPr lang="en-GB" sz="1800" dirty="0">
                <a:latin typeface="+mj-lt"/>
              </a:rPr>
            </a:br>
            <a:endParaRPr lang="en-GB" sz="180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Umstellung auf Cloud-PBX und Beibehaltung der On-</a:t>
            </a:r>
            <a:r>
              <a:rPr lang="de-DE" dirty="0" err="1">
                <a:latin typeface="+mn-lt"/>
              </a:rPr>
              <a:t>Premise</a:t>
            </a:r>
            <a:r>
              <a:rPr lang="de-DE" dirty="0">
                <a:latin typeface="+mn-lt"/>
              </a:rPr>
              <a:t>-PBX für spezielle Anwendungen, DECT-Mobilität und andere Anschaltungen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Schrittweise Migration im Rahmen des verfügbaren Budgets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Cloud-PBX für internationale Niederlassungen mit zentralem Carrier-Management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Wahlmöglichkeiten und Flexibilität für seine Carrier-Konnektivität</a:t>
            </a:r>
          </a:p>
          <a:p>
            <a:pPr algn="l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973EF-3E14-4D4A-A3FD-8AE2935BD2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Co-exist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EE3A-6A68-4659-8C09-159678B0B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F5227-A4E2-4440-AFB4-8794B12C4F5C}"/>
              </a:ext>
            </a:extLst>
          </p:cNvPr>
          <p:cNvSpPr txBox="1"/>
          <p:nvPr/>
        </p:nvSpPr>
        <p:spPr>
          <a:xfrm>
            <a:off x="227660" y="1029325"/>
            <a:ext cx="3485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latin typeface="+mj-lt"/>
              </a:rPr>
              <a:t>Unser </a:t>
            </a:r>
            <a:r>
              <a:rPr lang="en-GB" dirty="0" err="1">
                <a:latin typeface="+mj-lt"/>
              </a:rPr>
              <a:t>Angebot</a:t>
            </a:r>
            <a:endParaRPr lang="en-GB" dirty="0"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382E53-E11D-447D-A4CB-6BD3D271771D}"/>
              </a:ext>
            </a:extLst>
          </p:cNvPr>
          <p:cNvGrpSpPr/>
          <p:nvPr/>
        </p:nvGrpSpPr>
        <p:grpSpPr>
          <a:xfrm>
            <a:off x="464581" y="1553786"/>
            <a:ext cx="1879504" cy="1879504"/>
            <a:chOff x="334306" y="1577503"/>
            <a:chExt cx="1620000" cy="162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D98E87-8530-436E-B433-89E6196E52DD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334306" y="1577503"/>
              <a:ext cx="1620000" cy="1620000"/>
            </a:xfrm>
            <a:prstGeom prst="ellipse">
              <a:avLst/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96447B-94A7-47FB-B94D-D3CEB5CE6834}"/>
                </a:ext>
              </a:extLst>
            </p:cNvPr>
            <p:cNvSpPr txBox="1"/>
            <p:nvPr/>
          </p:nvSpPr>
          <p:spPr>
            <a:xfrm>
              <a:off x="798700" y="1755084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>
                  <a:latin typeface="Raleway" pitchFamily="2" charset="0"/>
                </a:rPr>
                <a:t>Cloud PBX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DABBB1-2EEB-4E8F-BC88-0E455122AAAF}"/>
              </a:ext>
            </a:extLst>
          </p:cNvPr>
          <p:cNvGrpSpPr/>
          <p:nvPr/>
        </p:nvGrpSpPr>
        <p:grpSpPr>
          <a:xfrm>
            <a:off x="2349171" y="1557943"/>
            <a:ext cx="1879504" cy="1879504"/>
            <a:chOff x="2093002" y="1581660"/>
            <a:chExt cx="1620000" cy="162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8B46B2-8DFD-4EF3-B14A-99E4035296B3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2093002" y="1581660"/>
              <a:ext cx="1620000" cy="1620000"/>
            </a:xfrm>
            <a:prstGeom prst="ellipse">
              <a:avLst/>
            </a:prstGeom>
            <a:gradFill flip="none" rotWithShape="1">
              <a:gsLst>
                <a:gs pos="25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15E3FF53-5C9A-4C47-BED5-428250487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02" y="2230074"/>
              <a:ext cx="1375200" cy="32317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78CC1F-FACA-41FC-A0CE-6805883F5DB7}"/>
                </a:ext>
              </a:extLst>
            </p:cNvPr>
            <p:cNvSpPr txBox="1"/>
            <p:nvPr/>
          </p:nvSpPr>
          <p:spPr>
            <a:xfrm>
              <a:off x="2435568" y="1755084"/>
              <a:ext cx="9348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>
                  <a:latin typeface="Raleway" pitchFamily="2" charset="0"/>
                </a:rPr>
                <a:t>Meeting Rooms</a:t>
              </a:r>
            </a:p>
          </p:txBody>
        </p:sp>
      </p:grp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4E5430-4901-49C9-955E-E7D15A50E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6" y="2197408"/>
            <a:ext cx="1518910" cy="3860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DD213F1-C0D8-4B81-8146-46358ECD7624}"/>
              </a:ext>
            </a:extLst>
          </p:cNvPr>
          <p:cNvGrpSpPr/>
          <p:nvPr/>
        </p:nvGrpSpPr>
        <p:grpSpPr>
          <a:xfrm>
            <a:off x="2546780" y="3001539"/>
            <a:ext cx="1378303" cy="1378303"/>
            <a:chOff x="1481287" y="3003798"/>
            <a:chExt cx="1188000" cy="1188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D4ED19A-EC0F-4FB4-BA49-564FAFB94ACC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1481287" y="3003798"/>
              <a:ext cx="1188000" cy="1188000"/>
            </a:xfrm>
            <a:prstGeom prst="ellipse">
              <a:avLst/>
            </a:prstGeom>
            <a:gradFill flip="none" rotWithShape="1">
              <a:gsLst>
                <a:gs pos="25000">
                  <a:srgbClr val="00A39B">
                    <a:alpha val="0"/>
                  </a:srgbClr>
                </a:gs>
                <a:gs pos="100000">
                  <a:srgbClr val="00A39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DF601C-74E8-4DC1-A22A-BEEB3E484F3B}"/>
                </a:ext>
              </a:extLst>
            </p:cNvPr>
            <p:cNvSpPr txBox="1"/>
            <p:nvPr/>
          </p:nvSpPr>
          <p:spPr>
            <a:xfrm>
              <a:off x="1641815" y="3144818"/>
              <a:ext cx="8915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/>
                <a:t>Edge Solutions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A1C717-CCE6-4E8C-81F3-DEC959B7EE17}"/>
                </a:ext>
              </a:extLst>
            </p:cNvPr>
            <p:cNvSpPr txBox="1"/>
            <p:nvPr/>
          </p:nvSpPr>
          <p:spPr>
            <a:xfrm>
              <a:off x="1768957" y="3446036"/>
              <a:ext cx="612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>
                  <a:latin typeface="Raleway" pitchFamily="2" charset="0"/>
                </a:rPr>
                <a:t>Devices</a:t>
              </a:r>
              <a:br>
                <a:rPr lang="en-GB" sz="800">
                  <a:latin typeface="Raleway" pitchFamily="2" charset="0"/>
                </a:rPr>
              </a:br>
              <a:r>
                <a:rPr lang="en-GB" sz="800">
                  <a:latin typeface="Raleway" pitchFamily="2" charset="0"/>
                </a:rPr>
                <a:t>Mobility</a:t>
              </a:r>
              <a:br>
                <a:rPr lang="en-GB" sz="800">
                  <a:latin typeface="Raleway" pitchFamily="2" charset="0"/>
                </a:rPr>
              </a:br>
              <a:r>
                <a:rPr lang="en-GB" sz="800">
                  <a:latin typeface="Raleway" pitchFamily="2" charset="0"/>
                </a:rPr>
                <a:t>Alarming</a:t>
              </a:r>
              <a:br>
                <a:rPr lang="en-GB" sz="800">
                  <a:latin typeface="Raleway" pitchFamily="2" charset="0"/>
                </a:rPr>
              </a:br>
              <a:r>
                <a:rPr lang="en-GB" sz="800">
                  <a:latin typeface="Raleway" pitchFamily="2" charset="0"/>
                </a:rPr>
                <a:t>Trading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7207E6-279E-46E5-B9B7-5C8B2B602A0D}"/>
              </a:ext>
            </a:extLst>
          </p:cNvPr>
          <p:cNvGrpSpPr>
            <a:grpSpLocks noChangeAspect="1"/>
          </p:cNvGrpSpPr>
          <p:nvPr/>
        </p:nvGrpSpPr>
        <p:grpSpPr>
          <a:xfrm>
            <a:off x="710283" y="2705085"/>
            <a:ext cx="1670670" cy="1670670"/>
            <a:chOff x="2166471" y="3551608"/>
            <a:chExt cx="1189748" cy="1188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E78447-BBB1-4B6D-9300-A66CAA240A21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2167342" y="3551608"/>
              <a:ext cx="1188000" cy="1188000"/>
            </a:xfrm>
            <a:prstGeom prst="ellipse">
              <a:avLst/>
            </a:prstGeom>
            <a:gradFill flip="none" rotWithShape="1">
              <a:gsLst>
                <a:gs pos="25000">
                  <a:srgbClr val="00A39B">
                    <a:alpha val="0"/>
                  </a:srgbClr>
                </a:gs>
                <a:gs pos="100000">
                  <a:srgbClr val="00A39B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B3E4A5-E2D3-4785-A297-38C761E5D3DF}"/>
                </a:ext>
              </a:extLst>
            </p:cNvPr>
            <p:cNvSpPr txBox="1"/>
            <p:nvPr/>
          </p:nvSpPr>
          <p:spPr>
            <a:xfrm>
              <a:off x="2408819" y="3692628"/>
              <a:ext cx="72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dirty="0"/>
                <a:t>On Premise</a:t>
              </a:r>
              <a:br>
                <a:rPr lang="en-GB" sz="800" dirty="0"/>
              </a:br>
              <a:r>
                <a:rPr lang="en-GB" sz="800" dirty="0"/>
                <a:t>Platforms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5329BB-BF5E-4023-BCCC-6C87644D0EAA}"/>
                </a:ext>
              </a:extLst>
            </p:cNvPr>
            <p:cNvSpPr txBox="1"/>
            <p:nvPr/>
          </p:nvSpPr>
          <p:spPr>
            <a:xfrm>
              <a:off x="2166471" y="3993846"/>
              <a:ext cx="11897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>
                  <a:latin typeface="Raleway" pitchFamily="2" charset="0"/>
                </a:rPr>
                <a:t>OpenScape Business</a:t>
              </a:r>
              <a:br>
                <a:rPr lang="en-GB" sz="800">
                  <a:latin typeface="Raleway" pitchFamily="2" charset="0"/>
                </a:rPr>
              </a:br>
              <a:r>
                <a:rPr lang="en-GB" sz="800">
                  <a:latin typeface="Raleway" pitchFamily="2" charset="0"/>
                </a:rPr>
                <a:t>OpenScape 4000</a:t>
              </a:r>
              <a:br>
                <a:rPr lang="en-GB" sz="800">
                  <a:latin typeface="Raleway" pitchFamily="2" charset="0"/>
                </a:rPr>
              </a:br>
              <a:r>
                <a:rPr lang="en-GB" sz="800">
                  <a:latin typeface="Raleway" pitchFamily="2" charset="0"/>
                </a:rPr>
                <a:t>OpenScape Voice</a:t>
              </a:r>
              <a:br>
                <a:rPr lang="en-GB" sz="800">
                  <a:latin typeface="Raleway" pitchFamily="2" charset="0"/>
                </a:rPr>
              </a:br>
              <a:r>
                <a:rPr lang="en-GB" sz="800">
                  <a:latin typeface="Raleway" pitchFamily="2" charset="0"/>
                </a:rPr>
                <a:t>OpenScape SBC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98AB84-F104-42F6-826F-EBF8B1D4DD80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889012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Cloud outline">
            <a:extLst>
              <a:ext uri="{FF2B5EF4-FFF2-40B4-BE49-F238E27FC236}">
                <a16:creationId xmlns:a16="http://schemas.microsoft.com/office/drawing/2014/main" id="{024AD40D-3A7C-43E4-AF0D-CE255B8CB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42" y="1142069"/>
            <a:ext cx="1656000" cy="1656000"/>
          </a:xfrm>
          <a:prstGeom prst="rect">
            <a:avLst/>
          </a:prstGeom>
        </p:spPr>
      </p:pic>
      <p:pic>
        <p:nvPicPr>
          <p:cNvPr id="53" name="Picture 5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90CD2E0-F75E-4D4E-8C7A-D8E30290D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9" y="1997374"/>
            <a:ext cx="1215812" cy="3263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08F5AF-151D-4ADA-BB18-4ECC8FE4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Unify Office Hybrid Networking – Co-Exist Transition </a:t>
            </a:r>
            <a:r>
              <a:rPr lang="en-GB" dirty="0" err="1"/>
              <a:t>Szenario</a:t>
            </a:r>
            <a:r>
              <a:rPr lang="en-GB" dirty="0"/>
              <a:t>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4CD5E-6E3E-4216-B8FC-F457144F2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Vernetzung von OpenScape- und UO-Standorten mit dem jeweils eigenen PSTN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5606A-3E49-4E7D-9D57-FC5661100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26</a:t>
            </a:fld>
            <a:endParaRPr lang="nl-NL"/>
          </a:p>
        </p:txBody>
      </p:sp>
      <p:cxnSp>
        <p:nvCxnSpPr>
          <p:cNvPr id="90" name="Google Shape;151;p33">
            <a:extLst>
              <a:ext uri="{FF2B5EF4-FFF2-40B4-BE49-F238E27FC236}">
                <a16:creationId xmlns:a16="http://schemas.microsoft.com/office/drawing/2014/main" id="{97C4D169-1C16-463F-A876-BD5E153AC0DE}"/>
              </a:ext>
            </a:extLst>
          </p:cNvPr>
          <p:cNvCxnSpPr>
            <a:cxnSpLocks/>
          </p:cNvCxnSpPr>
          <p:nvPr/>
        </p:nvCxnSpPr>
        <p:spPr>
          <a:xfrm flipH="1">
            <a:off x="2623987" y="2144984"/>
            <a:ext cx="288033" cy="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151;p33">
            <a:extLst>
              <a:ext uri="{FF2B5EF4-FFF2-40B4-BE49-F238E27FC236}">
                <a16:creationId xmlns:a16="http://schemas.microsoft.com/office/drawing/2014/main" id="{63C4385F-9F1C-43BC-8913-773C72A128FB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890219" y="2381542"/>
            <a:ext cx="0" cy="432088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43;p33">
            <a:extLst>
              <a:ext uri="{FF2B5EF4-FFF2-40B4-BE49-F238E27FC236}">
                <a16:creationId xmlns:a16="http://schemas.microsoft.com/office/drawing/2014/main" id="{6C2E87E7-EDBD-4315-9B8D-D96E265B77FC}"/>
              </a:ext>
            </a:extLst>
          </p:cNvPr>
          <p:cNvSpPr txBox="1"/>
          <p:nvPr/>
        </p:nvSpPr>
        <p:spPr>
          <a:xfrm>
            <a:off x="387796" y="1302265"/>
            <a:ext cx="815496" cy="38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  <a:t>PSTN </a:t>
            </a:r>
            <a:br>
              <a:rPr lang="en-GB" sz="10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</a:br>
            <a:r>
              <a:rPr lang="en-GB" sz="8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  <a:t>by RingCentral</a:t>
            </a:r>
            <a:endParaRPr lang="en-GB" sz="800" dirty="0">
              <a:solidFill>
                <a:schemeClr val="bg1">
                  <a:lumMod val="25000"/>
                  <a:lumOff val="75000"/>
                </a:schemeClr>
              </a:solidFill>
              <a:latin typeface="Raleway" pitchFamily="2" charset="0"/>
            </a:endParaRPr>
          </a:p>
        </p:txBody>
      </p:sp>
      <p:cxnSp>
        <p:nvCxnSpPr>
          <p:cNvPr id="9" name="Google Shape;151;p33">
            <a:extLst>
              <a:ext uri="{FF2B5EF4-FFF2-40B4-BE49-F238E27FC236}">
                <a16:creationId xmlns:a16="http://schemas.microsoft.com/office/drawing/2014/main" id="{0E42DCE7-790C-443E-B213-0F248E582517}"/>
              </a:ext>
            </a:extLst>
          </p:cNvPr>
          <p:cNvCxnSpPr>
            <a:cxnSpLocks/>
          </p:cNvCxnSpPr>
          <p:nvPr/>
        </p:nvCxnSpPr>
        <p:spPr>
          <a:xfrm flipH="1" flipV="1">
            <a:off x="815423" y="1661837"/>
            <a:ext cx="446136" cy="276431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493FA5-5B10-4525-8B09-242176FB0859}"/>
              </a:ext>
            </a:extLst>
          </p:cNvPr>
          <p:cNvSpPr/>
          <p:nvPr/>
        </p:nvSpPr>
        <p:spPr>
          <a:xfrm>
            <a:off x="353354" y="1172649"/>
            <a:ext cx="882375" cy="502220"/>
          </a:xfrm>
          <a:custGeom>
            <a:avLst/>
            <a:gdLst>
              <a:gd name="connsiteX0" fmla="*/ 149838 w 882375"/>
              <a:gd name="connsiteY0" fmla="*/ 501383 h 502220"/>
              <a:gd name="connsiteX1" fmla="*/ 191291 w 882375"/>
              <a:gd name="connsiteY1" fmla="*/ 502220 h 502220"/>
              <a:gd name="connsiteX2" fmla="*/ 756837 w 882375"/>
              <a:gd name="connsiteY2" fmla="*/ 502220 h 502220"/>
              <a:gd name="connsiteX3" fmla="*/ 882374 w 882375"/>
              <a:gd name="connsiteY3" fmla="*/ 375685 h 502220"/>
              <a:gd name="connsiteX4" fmla="*/ 757884 w 882375"/>
              <a:gd name="connsiteY4" fmla="*/ 250157 h 502220"/>
              <a:gd name="connsiteX5" fmla="*/ 747419 w 882375"/>
              <a:gd name="connsiteY5" fmla="*/ 250157 h 502220"/>
              <a:gd name="connsiteX6" fmla="*/ 681490 w 882375"/>
              <a:gd name="connsiteY6" fmla="*/ 122446 h 502220"/>
              <a:gd name="connsiteX7" fmla="*/ 538112 w 882375"/>
              <a:gd name="connsiteY7" fmla="*/ 102563 h 502220"/>
              <a:gd name="connsiteX8" fmla="*/ 284805 w 882375"/>
              <a:gd name="connsiteY8" fmla="*/ 20688 h 502220"/>
              <a:gd name="connsiteX9" fmla="*/ 182285 w 882375"/>
              <a:gd name="connsiteY9" fmla="*/ 187350 h 502220"/>
              <a:gd name="connsiteX10" fmla="*/ 182285 w 882375"/>
              <a:gd name="connsiteY10" fmla="*/ 189443 h 502220"/>
              <a:gd name="connsiteX11" fmla="*/ 157449 w 882375"/>
              <a:gd name="connsiteY11" fmla="*/ 187420 h 502220"/>
              <a:gd name="connsiteX12" fmla="*/ 0 w 882375"/>
              <a:gd name="connsiteY12" fmla="*/ 344504 h 502220"/>
              <a:gd name="connsiteX13" fmla="*/ 14834 w 882375"/>
              <a:gd name="connsiteY13" fmla="*/ 411362 h 502220"/>
              <a:gd name="connsiteX14" fmla="*/ 149838 w 882375"/>
              <a:gd name="connsiteY14" fmla="*/ 501383 h 502220"/>
              <a:gd name="connsiteX15" fmla="*/ 48304 w 882375"/>
              <a:gd name="connsiteY15" fmla="*/ 262742 h 502220"/>
              <a:gd name="connsiteX16" fmla="*/ 157443 w 882375"/>
              <a:gd name="connsiteY16" fmla="*/ 208348 h 502220"/>
              <a:gd name="connsiteX17" fmla="*/ 178896 w 882375"/>
              <a:gd name="connsiteY17" fmla="*/ 210095 h 502220"/>
              <a:gd name="connsiteX18" fmla="*/ 203208 w 882375"/>
              <a:gd name="connsiteY18" fmla="*/ 214071 h 502220"/>
              <a:gd name="connsiteX19" fmla="*/ 203208 w 882375"/>
              <a:gd name="connsiteY19" fmla="*/ 187346 h 502220"/>
              <a:gd name="connsiteX20" fmla="*/ 371569 w 882375"/>
              <a:gd name="connsiteY20" fmla="*/ 21044 h 502220"/>
              <a:gd name="connsiteX21" fmla="*/ 519489 w 882375"/>
              <a:gd name="connsiteY21" fmla="*/ 112118 h 502220"/>
              <a:gd name="connsiteX22" fmla="*/ 527800 w 882375"/>
              <a:gd name="connsiteY22" fmla="*/ 128307 h 502220"/>
              <a:gd name="connsiteX23" fmla="*/ 544985 w 882375"/>
              <a:gd name="connsiteY23" fmla="*/ 122328 h 502220"/>
              <a:gd name="connsiteX24" fmla="*/ 718562 w 882375"/>
              <a:gd name="connsiteY24" fmla="*/ 204476 h 502220"/>
              <a:gd name="connsiteX25" fmla="*/ 726488 w 882375"/>
              <a:gd name="connsiteY25" fmla="*/ 250157 h 502220"/>
              <a:gd name="connsiteX26" fmla="*/ 726488 w 882375"/>
              <a:gd name="connsiteY26" fmla="*/ 271087 h 502220"/>
              <a:gd name="connsiteX27" fmla="*/ 757883 w 882375"/>
              <a:gd name="connsiteY27" fmla="*/ 271087 h 502220"/>
              <a:gd name="connsiteX28" fmla="*/ 861434 w 882375"/>
              <a:gd name="connsiteY28" fmla="*/ 377729 h 502220"/>
              <a:gd name="connsiteX29" fmla="*/ 756837 w 882375"/>
              <a:gd name="connsiteY29" fmla="*/ 481290 h 502220"/>
              <a:gd name="connsiteX30" fmla="*/ 169625 w 882375"/>
              <a:gd name="connsiteY30" fmla="*/ 481290 h 502220"/>
              <a:gd name="connsiteX31" fmla="*/ 150975 w 882375"/>
              <a:gd name="connsiteY31" fmla="*/ 480483 h 502220"/>
              <a:gd name="connsiteX32" fmla="*/ 20991 w 882375"/>
              <a:gd name="connsiteY32" fmla="*/ 338787 h 502220"/>
              <a:gd name="connsiteX33" fmla="*/ 48301 w 882375"/>
              <a:gd name="connsiteY33" fmla="*/ 262742 h 50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2375" h="502220">
                <a:moveTo>
                  <a:pt x="149838" y="501383"/>
                </a:moveTo>
                <a:cubicBezTo>
                  <a:pt x="160419" y="501960"/>
                  <a:pt x="191291" y="502220"/>
                  <a:pt x="191291" y="502220"/>
                </a:cubicBezTo>
                <a:lnTo>
                  <a:pt x="756837" y="502220"/>
                </a:lnTo>
                <a:cubicBezTo>
                  <a:pt x="826445" y="501945"/>
                  <a:pt x="882651" y="445293"/>
                  <a:pt x="882374" y="375685"/>
                </a:cubicBezTo>
                <a:cubicBezTo>
                  <a:pt x="882102" y="306875"/>
                  <a:pt x="826690" y="251000"/>
                  <a:pt x="757884" y="250157"/>
                </a:cubicBezTo>
                <a:lnTo>
                  <a:pt x="747419" y="250157"/>
                </a:lnTo>
                <a:cubicBezTo>
                  <a:pt x="747322" y="199445"/>
                  <a:pt x="722774" y="151895"/>
                  <a:pt x="681490" y="122446"/>
                </a:cubicBezTo>
                <a:cubicBezTo>
                  <a:pt x="639662" y="93181"/>
                  <a:pt x="586325" y="85784"/>
                  <a:pt x="538112" y="102563"/>
                </a:cubicBezTo>
                <a:cubicBezTo>
                  <a:pt x="490773" y="10005"/>
                  <a:pt x="377363" y="-26652"/>
                  <a:pt x="284805" y="20688"/>
                </a:cubicBezTo>
                <a:cubicBezTo>
                  <a:pt x="222174" y="52721"/>
                  <a:pt x="182632" y="117003"/>
                  <a:pt x="182285" y="187350"/>
                </a:cubicBezTo>
                <a:lnTo>
                  <a:pt x="182285" y="189443"/>
                </a:lnTo>
                <a:cubicBezTo>
                  <a:pt x="174074" y="188099"/>
                  <a:pt x="165769" y="187423"/>
                  <a:pt x="157449" y="187420"/>
                </a:cubicBezTo>
                <a:cubicBezTo>
                  <a:pt x="70593" y="187320"/>
                  <a:pt x="101" y="257648"/>
                  <a:pt x="0" y="344504"/>
                </a:cubicBezTo>
                <a:cubicBezTo>
                  <a:pt x="-27" y="367609"/>
                  <a:pt x="5038" y="390436"/>
                  <a:pt x="14834" y="411362"/>
                </a:cubicBezTo>
                <a:cubicBezTo>
                  <a:pt x="40256" y="463565"/>
                  <a:pt x="91874" y="497984"/>
                  <a:pt x="149838" y="501383"/>
                </a:cubicBezTo>
                <a:close/>
                <a:moveTo>
                  <a:pt x="48304" y="262742"/>
                </a:moveTo>
                <a:cubicBezTo>
                  <a:pt x="74414" y="228829"/>
                  <a:pt x="114646" y="208777"/>
                  <a:pt x="157443" y="208348"/>
                </a:cubicBezTo>
                <a:cubicBezTo>
                  <a:pt x="164629" y="208354"/>
                  <a:pt x="171803" y="208938"/>
                  <a:pt x="178896" y="210095"/>
                </a:cubicBezTo>
                <a:lnTo>
                  <a:pt x="203208" y="214071"/>
                </a:lnTo>
                <a:lnTo>
                  <a:pt x="203208" y="187346"/>
                </a:lnTo>
                <a:cubicBezTo>
                  <a:pt x="203776" y="94931"/>
                  <a:pt x="279154" y="20475"/>
                  <a:pt x="371569" y="21044"/>
                </a:cubicBezTo>
                <a:cubicBezTo>
                  <a:pt x="434005" y="21428"/>
                  <a:pt x="491034" y="56541"/>
                  <a:pt x="519489" y="112118"/>
                </a:cubicBezTo>
                <a:lnTo>
                  <a:pt x="527800" y="128307"/>
                </a:lnTo>
                <a:lnTo>
                  <a:pt x="544985" y="122328"/>
                </a:lnTo>
                <a:cubicBezTo>
                  <a:pt x="615602" y="97081"/>
                  <a:pt x="693314" y="133859"/>
                  <a:pt x="718562" y="204476"/>
                </a:cubicBezTo>
                <a:cubicBezTo>
                  <a:pt x="723803" y="219135"/>
                  <a:pt x="726484" y="234588"/>
                  <a:pt x="726488" y="250157"/>
                </a:cubicBezTo>
                <a:lnTo>
                  <a:pt x="726488" y="271087"/>
                </a:lnTo>
                <a:lnTo>
                  <a:pt x="757883" y="271087"/>
                </a:lnTo>
                <a:cubicBezTo>
                  <a:pt x="815926" y="271941"/>
                  <a:pt x="862288" y="319686"/>
                  <a:pt x="861434" y="377729"/>
                </a:cubicBezTo>
                <a:cubicBezTo>
                  <a:pt x="860591" y="434975"/>
                  <a:pt x="814089" y="481018"/>
                  <a:pt x="756837" y="481290"/>
                </a:cubicBezTo>
                <a:lnTo>
                  <a:pt x="169625" y="481290"/>
                </a:lnTo>
                <a:lnTo>
                  <a:pt x="150975" y="480483"/>
                </a:lnTo>
                <a:cubicBezTo>
                  <a:pt x="75952" y="477249"/>
                  <a:pt x="17757" y="413809"/>
                  <a:pt x="20991" y="338787"/>
                </a:cubicBezTo>
                <a:cubicBezTo>
                  <a:pt x="22178" y="311256"/>
                  <a:pt x="31702" y="284737"/>
                  <a:pt x="48301" y="262742"/>
                </a:cubicBezTo>
                <a:close/>
              </a:path>
            </a:pathLst>
          </a:custGeom>
          <a:solidFill>
            <a:srgbClr val="A375FF"/>
          </a:solidFill>
          <a:ln w="0" cap="flat">
            <a:solidFill>
              <a:srgbClr val="A375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Google Shape;143;p33">
            <a:extLst>
              <a:ext uri="{FF2B5EF4-FFF2-40B4-BE49-F238E27FC236}">
                <a16:creationId xmlns:a16="http://schemas.microsoft.com/office/drawing/2014/main" id="{EEFBE645-71EB-4D67-8C92-ECAFE1DD3913}"/>
              </a:ext>
            </a:extLst>
          </p:cNvPr>
          <p:cNvSpPr txBox="1"/>
          <p:nvPr/>
        </p:nvSpPr>
        <p:spPr>
          <a:xfrm>
            <a:off x="462414" y="2928832"/>
            <a:ext cx="625806" cy="38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  <a:t>PSTN</a:t>
            </a:r>
            <a:br>
              <a:rPr lang="en-GB" sz="10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</a:br>
            <a:r>
              <a:rPr lang="en-GB" sz="8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  <a:t>Other Provider</a:t>
            </a:r>
            <a:endParaRPr lang="en-GB" sz="800" dirty="0">
              <a:solidFill>
                <a:schemeClr val="bg1">
                  <a:lumMod val="25000"/>
                  <a:lumOff val="75000"/>
                </a:schemeClr>
              </a:solidFill>
              <a:latin typeface="Raleway" pitchFamily="2" charset="0"/>
            </a:endParaRPr>
          </a:p>
        </p:txBody>
      </p:sp>
      <p:cxnSp>
        <p:nvCxnSpPr>
          <p:cNvPr id="12" name="Google Shape;151;p33">
            <a:extLst>
              <a:ext uri="{FF2B5EF4-FFF2-40B4-BE49-F238E27FC236}">
                <a16:creationId xmlns:a16="http://schemas.microsoft.com/office/drawing/2014/main" id="{E584F5EB-E63E-49A2-BB21-6521E146A7DC}"/>
              </a:ext>
            </a:extLst>
          </p:cNvPr>
          <p:cNvCxnSpPr>
            <a:cxnSpLocks/>
            <a:stCxn id="78" idx="1"/>
          </p:cNvCxnSpPr>
          <p:nvPr/>
        </p:nvCxnSpPr>
        <p:spPr>
          <a:xfrm flipH="1" flipV="1">
            <a:off x="815423" y="3296025"/>
            <a:ext cx="892272" cy="511766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089C8A2-8987-45B0-B39A-19E29C24DF9A}"/>
              </a:ext>
            </a:extLst>
          </p:cNvPr>
          <p:cNvSpPr/>
          <p:nvPr/>
        </p:nvSpPr>
        <p:spPr>
          <a:xfrm>
            <a:off x="353354" y="2806836"/>
            <a:ext cx="882375" cy="502220"/>
          </a:xfrm>
          <a:custGeom>
            <a:avLst/>
            <a:gdLst>
              <a:gd name="connsiteX0" fmla="*/ 149838 w 882375"/>
              <a:gd name="connsiteY0" fmla="*/ 501383 h 502220"/>
              <a:gd name="connsiteX1" fmla="*/ 191291 w 882375"/>
              <a:gd name="connsiteY1" fmla="*/ 502220 h 502220"/>
              <a:gd name="connsiteX2" fmla="*/ 756837 w 882375"/>
              <a:gd name="connsiteY2" fmla="*/ 502220 h 502220"/>
              <a:gd name="connsiteX3" fmla="*/ 882374 w 882375"/>
              <a:gd name="connsiteY3" fmla="*/ 375685 h 502220"/>
              <a:gd name="connsiteX4" fmla="*/ 757884 w 882375"/>
              <a:gd name="connsiteY4" fmla="*/ 250157 h 502220"/>
              <a:gd name="connsiteX5" fmla="*/ 747419 w 882375"/>
              <a:gd name="connsiteY5" fmla="*/ 250157 h 502220"/>
              <a:gd name="connsiteX6" fmla="*/ 681490 w 882375"/>
              <a:gd name="connsiteY6" fmla="*/ 122446 h 502220"/>
              <a:gd name="connsiteX7" fmla="*/ 538112 w 882375"/>
              <a:gd name="connsiteY7" fmla="*/ 102563 h 502220"/>
              <a:gd name="connsiteX8" fmla="*/ 284805 w 882375"/>
              <a:gd name="connsiteY8" fmla="*/ 20688 h 502220"/>
              <a:gd name="connsiteX9" fmla="*/ 182285 w 882375"/>
              <a:gd name="connsiteY9" fmla="*/ 187350 h 502220"/>
              <a:gd name="connsiteX10" fmla="*/ 182285 w 882375"/>
              <a:gd name="connsiteY10" fmla="*/ 189443 h 502220"/>
              <a:gd name="connsiteX11" fmla="*/ 157449 w 882375"/>
              <a:gd name="connsiteY11" fmla="*/ 187420 h 502220"/>
              <a:gd name="connsiteX12" fmla="*/ 0 w 882375"/>
              <a:gd name="connsiteY12" fmla="*/ 344504 h 502220"/>
              <a:gd name="connsiteX13" fmla="*/ 14834 w 882375"/>
              <a:gd name="connsiteY13" fmla="*/ 411362 h 502220"/>
              <a:gd name="connsiteX14" fmla="*/ 149838 w 882375"/>
              <a:gd name="connsiteY14" fmla="*/ 501383 h 502220"/>
              <a:gd name="connsiteX15" fmla="*/ 48304 w 882375"/>
              <a:gd name="connsiteY15" fmla="*/ 262742 h 502220"/>
              <a:gd name="connsiteX16" fmla="*/ 157443 w 882375"/>
              <a:gd name="connsiteY16" fmla="*/ 208348 h 502220"/>
              <a:gd name="connsiteX17" fmla="*/ 178896 w 882375"/>
              <a:gd name="connsiteY17" fmla="*/ 210095 h 502220"/>
              <a:gd name="connsiteX18" fmla="*/ 203208 w 882375"/>
              <a:gd name="connsiteY18" fmla="*/ 214071 h 502220"/>
              <a:gd name="connsiteX19" fmla="*/ 203208 w 882375"/>
              <a:gd name="connsiteY19" fmla="*/ 187346 h 502220"/>
              <a:gd name="connsiteX20" fmla="*/ 371569 w 882375"/>
              <a:gd name="connsiteY20" fmla="*/ 21044 h 502220"/>
              <a:gd name="connsiteX21" fmla="*/ 519489 w 882375"/>
              <a:gd name="connsiteY21" fmla="*/ 112118 h 502220"/>
              <a:gd name="connsiteX22" fmla="*/ 527800 w 882375"/>
              <a:gd name="connsiteY22" fmla="*/ 128307 h 502220"/>
              <a:gd name="connsiteX23" fmla="*/ 544985 w 882375"/>
              <a:gd name="connsiteY23" fmla="*/ 122328 h 502220"/>
              <a:gd name="connsiteX24" fmla="*/ 718562 w 882375"/>
              <a:gd name="connsiteY24" fmla="*/ 204476 h 502220"/>
              <a:gd name="connsiteX25" fmla="*/ 726488 w 882375"/>
              <a:gd name="connsiteY25" fmla="*/ 250157 h 502220"/>
              <a:gd name="connsiteX26" fmla="*/ 726488 w 882375"/>
              <a:gd name="connsiteY26" fmla="*/ 271087 h 502220"/>
              <a:gd name="connsiteX27" fmla="*/ 757883 w 882375"/>
              <a:gd name="connsiteY27" fmla="*/ 271087 h 502220"/>
              <a:gd name="connsiteX28" fmla="*/ 861434 w 882375"/>
              <a:gd name="connsiteY28" fmla="*/ 377729 h 502220"/>
              <a:gd name="connsiteX29" fmla="*/ 756837 w 882375"/>
              <a:gd name="connsiteY29" fmla="*/ 481290 h 502220"/>
              <a:gd name="connsiteX30" fmla="*/ 169625 w 882375"/>
              <a:gd name="connsiteY30" fmla="*/ 481290 h 502220"/>
              <a:gd name="connsiteX31" fmla="*/ 150975 w 882375"/>
              <a:gd name="connsiteY31" fmla="*/ 480483 h 502220"/>
              <a:gd name="connsiteX32" fmla="*/ 20991 w 882375"/>
              <a:gd name="connsiteY32" fmla="*/ 338787 h 502220"/>
              <a:gd name="connsiteX33" fmla="*/ 48301 w 882375"/>
              <a:gd name="connsiteY33" fmla="*/ 262742 h 50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2375" h="502220">
                <a:moveTo>
                  <a:pt x="149838" y="501383"/>
                </a:moveTo>
                <a:cubicBezTo>
                  <a:pt x="160419" y="501960"/>
                  <a:pt x="191291" y="502220"/>
                  <a:pt x="191291" y="502220"/>
                </a:cubicBezTo>
                <a:lnTo>
                  <a:pt x="756837" y="502220"/>
                </a:lnTo>
                <a:cubicBezTo>
                  <a:pt x="826445" y="501945"/>
                  <a:pt x="882651" y="445293"/>
                  <a:pt x="882374" y="375685"/>
                </a:cubicBezTo>
                <a:cubicBezTo>
                  <a:pt x="882102" y="306875"/>
                  <a:pt x="826690" y="251000"/>
                  <a:pt x="757884" y="250157"/>
                </a:cubicBezTo>
                <a:lnTo>
                  <a:pt x="747419" y="250157"/>
                </a:lnTo>
                <a:cubicBezTo>
                  <a:pt x="747322" y="199445"/>
                  <a:pt x="722774" y="151895"/>
                  <a:pt x="681490" y="122446"/>
                </a:cubicBezTo>
                <a:cubicBezTo>
                  <a:pt x="639662" y="93181"/>
                  <a:pt x="586325" y="85784"/>
                  <a:pt x="538112" y="102563"/>
                </a:cubicBezTo>
                <a:cubicBezTo>
                  <a:pt x="490773" y="10005"/>
                  <a:pt x="377363" y="-26652"/>
                  <a:pt x="284805" y="20688"/>
                </a:cubicBezTo>
                <a:cubicBezTo>
                  <a:pt x="222174" y="52721"/>
                  <a:pt x="182632" y="117003"/>
                  <a:pt x="182285" y="187350"/>
                </a:cubicBezTo>
                <a:lnTo>
                  <a:pt x="182285" y="189443"/>
                </a:lnTo>
                <a:cubicBezTo>
                  <a:pt x="174074" y="188099"/>
                  <a:pt x="165769" y="187423"/>
                  <a:pt x="157449" y="187420"/>
                </a:cubicBezTo>
                <a:cubicBezTo>
                  <a:pt x="70593" y="187320"/>
                  <a:pt x="101" y="257648"/>
                  <a:pt x="0" y="344504"/>
                </a:cubicBezTo>
                <a:cubicBezTo>
                  <a:pt x="-27" y="367609"/>
                  <a:pt x="5038" y="390436"/>
                  <a:pt x="14834" y="411362"/>
                </a:cubicBezTo>
                <a:cubicBezTo>
                  <a:pt x="40256" y="463565"/>
                  <a:pt x="91874" y="497984"/>
                  <a:pt x="149838" y="501383"/>
                </a:cubicBezTo>
                <a:close/>
                <a:moveTo>
                  <a:pt x="48304" y="262742"/>
                </a:moveTo>
                <a:cubicBezTo>
                  <a:pt x="74414" y="228829"/>
                  <a:pt x="114646" y="208777"/>
                  <a:pt x="157443" y="208348"/>
                </a:cubicBezTo>
                <a:cubicBezTo>
                  <a:pt x="164629" y="208354"/>
                  <a:pt x="171803" y="208938"/>
                  <a:pt x="178896" y="210095"/>
                </a:cubicBezTo>
                <a:lnTo>
                  <a:pt x="203208" y="214071"/>
                </a:lnTo>
                <a:lnTo>
                  <a:pt x="203208" y="187346"/>
                </a:lnTo>
                <a:cubicBezTo>
                  <a:pt x="203776" y="94931"/>
                  <a:pt x="279154" y="20475"/>
                  <a:pt x="371569" y="21044"/>
                </a:cubicBezTo>
                <a:cubicBezTo>
                  <a:pt x="434005" y="21428"/>
                  <a:pt x="491034" y="56541"/>
                  <a:pt x="519489" y="112118"/>
                </a:cubicBezTo>
                <a:lnTo>
                  <a:pt x="527800" y="128307"/>
                </a:lnTo>
                <a:lnTo>
                  <a:pt x="544985" y="122328"/>
                </a:lnTo>
                <a:cubicBezTo>
                  <a:pt x="615602" y="97081"/>
                  <a:pt x="693314" y="133859"/>
                  <a:pt x="718562" y="204476"/>
                </a:cubicBezTo>
                <a:cubicBezTo>
                  <a:pt x="723803" y="219135"/>
                  <a:pt x="726484" y="234588"/>
                  <a:pt x="726488" y="250157"/>
                </a:cubicBezTo>
                <a:lnTo>
                  <a:pt x="726488" y="271087"/>
                </a:lnTo>
                <a:lnTo>
                  <a:pt x="757883" y="271087"/>
                </a:lnTo>
                <a:cubicBezTo>
                  <a:pt x="815926" y="271941"/>
                  <a:pt x="862288" y="319686"/>
                  <a:pt x="861434" y="377729"/>
                </a:cubicBezTo>
                <a:cubicBezTo>
                  <a:pt x="860591" y="434975"/>
                  <a:pt x="814089" y="481018"/>
                  <a:pt x="756837" y="481290"/>
                </a:cubicBezTo>
                <a:lnTo>
                  <a:pt x="169625" y="481290"/>
                </a:lnTo>
                <a:lnTo>
                  <a:pt x="150975" y="480483"/>
                </a:lnTo>
                <a:cubicBezTo>
                  <a:pt x="75952" y="477249"/>
                  <a:pt x="17757" y="413809"/>
                  <a:pt x="20991" y="338787"/>
                </a:cubicBezTo>
                <a:cubicBezTo>
                  <a:pt x="22178" y="311256"/>
                  <a:pt x="31702" y="284737"/>
                  <a:pt x="48301" y="262742"/>
                </a:cubicBezTo>
                <a:close/>
              </a:path>
            </a:pathLst>
          </a:custGeom>
          <a:solidFill>
            <a:srgbClr val="0596FF"/>
          </a:solidFill>
          <a:ln w="0" cap="flat">
            <a:solidFill>
              <a:srgbClr val="0596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5DEED82-6EA0-45E2-B901-DC535A9EA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7461" y="1314869"/>
            <a:ext cx="360000" cy="360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453A78-58FD-46ED-8FA2-910617CFF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5241" y="1314869"/>
            <a:ext cx="360000" cy="36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99779EB-02EB-41CE-AACA-FA1A8A5409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5888" y="1314869"/>
            <a:ext cx="360000" cy="360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FAEC442-F752-4AEF-A351-0423D07453C8}"/>
              </a:ext>
            </a:extLst>
          </p:cNvPr>
          <p:cNvGrpSpPr/>
          <p:nvPr/>
        </p:nvGrpSpPr>
        <p:grpSpPr>
          <a:xfrm>
            <a:off x="1710219" y="2813630"/>
            <a:ext cx="360000" cy="360000"/>
            <a:chOff x="6353646" y="3888511"/>
            <a:chExt cx="360000" cy="360000"/>
          </a:xfrm>
        </p:grpSpPr>
        <p:sp>
          <p:nvSpPr>
            <p:cNvPr id="22" name="Graphic 21">
              <a:extLst>
                <a:ext uri="{FF2B5EF4-FFF2-40B4-BE49-F238E27FC236}">
                  <a16:creationId xmlns:a16="http://schemas.microsoft.com/office/drawing/2014/main" id="{7540C5B2-59C8-4678-9EB5-C1C81DB91D87}"/>
                </a:ext>
              </a:extLst>
            </p:cNvPr>
            <p:cNvSpPr/>
            <p:nvPr/>
          </p:nvSpPr>
          <p:spPr>
            <a:xfrm>
              <a:off x="6353646" y="3888511"/>
              <a:ext cx="360000" cy="360000"/>
            </a:xfrm>
            <a:custGeom>
              <a:avLst/>
              <a:gdLst>
                <a:gd name="connsiteX0" fmla="*/ 1438538 w 1438538"/>
                <a:gd name="connsiteY0" fmla="*/ 719269 h 1438538"/>
                <a:gd name="connsiteX1" fmla="*/ 719269 w 1438538"/>
                <a:gd name="connsiteY1" fmla="*/ 1438538 h 1438538"/>
                <a:gd name="connsiteX2" fmla="*/ 0 w 1438538"/>
                <a:gd name="connsiteY2" fmla="*/ 719269 h 1438538"/>
                <a:gd name="connsiteX3" fmla="*/ 719269 w 1438538"/>
                <a:gd name="connsiteY3" fmla="*/ 0 h 1438538"/>
                <a:gd name="connsiteX4" fmla="*/ 1438538 w 1438538"/>
                <a:gd name="connsiteY4" fmla="*/ 719269 h 143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8538" h="1438538">
                  <a:moveTo>
                    <a:pt x="1438538" y="719269"/>
                  </a:moveTo>
                  <a:cubicBezTo>
                    <a:pt x="1438538" y="1116510"/>
                    <a:pt x="1116510" y="1438538"/>
                    <a:pt x="719269" y="1438538"/>
                  </a:cubicBezTo>
                  <a:cubicBezTo>
                    <a:pt x="322028" y="1438538"/>
                    <a:pt x="0" y="1116510"/>
                    <a:pt x="0" y="719269"/>
                  </a:cubicBezTo>
                  <a:cubicBezTo>
                    <a:pt x="0" y="322028"/>
                    <a:pt x="322028" y="0"/>
                    <a:pt x="719269" y="0"/>
                  </a:cubicBezTo>
                  <a:cubicBezTo>
                    <a:pt x="1116510" y="0"/>
                    <a:pt x="1438538" y="322028"/>
                    <a:pt x="1438538" y="719269"/>
                  </a:cubicBezTo>
                  <a:close/>
                </a:path>
              </a:pathLst>
            </a:custGeom>
            <a:noFill/>
            <a:ln w="9525" cap="rnd">
              <a:solidFill>
                <a:srgbClr val="0596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3" name="Graphic 21">
              <a:extLst>
                <a:ext uri="{FF2B5EF4-FFF2-40B4-BE49-F238E27FC236}">
                  <a16:creationId xmlns:a16="http://schemas.microsoft.com/office/drawing/2014/main" id="{54E5DC05-C4E9-492C-AACC-D22D1AF5AF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53445" y="3979689"/>
              <a:ext cx="160409" cy="177647"/>
              <a:chOff x="7564836" y="1425681"/>
              <a:chExt cx="640982" cy="709869"/>
            </a:xfrm>
            <a:solidFill>
              <a:srgbClr val="A375FF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0888322-3A7B-4A17-906F-32F0A9E4C67E}"/>
                  </a:ext>
                </a:extLst>
              </p:cNvPr>
              <p:cNvSpPr/>
              <p:nvPr/>
            </p:nvSpPr>
            <p:spPr>
              <a:xfrm>
                <a:off x="7653426" y="1425681"/>
                <a:ext cx="450884" cy="709869"/>
              </a:xfrm>
              <a:custGeom>
                <a:avLst/>
                <a:gdLst>
                  <a:gd name="connsiteX0" fmla="*/ 364142 w 450885"/>
                  <a:gd name="connsiteY0" fmla="*/ 6344 h 709869"/>
                  <a:gd name="connsiteX1" fmla="*/ 333580 w 450885"/>
                  <a:gd name="connsiteY1" fmla="*/ 6344 h 709869"/>
                  <a:gd name="connsiteX2" fmla="*/ 333580 w 450885"/>
                  <a:gd name="connsiteY2" fmla="*/ 36905 h 709869"/>
                  <a:gd name="connsiteX3" fmla="*/ 376736 w 450885"/>
                  <a:gd name="connsiteY3" fmla="*/ 79999 h 709869"/>
                  <a:gd name="connsiteX4" fmla="*/ 220473 w 450885"/>
                  <a:gd name="connsiteY4" fmla="*/ 79999 h 709869"/>
                  <a:gd name="connsiteX5" fmla="*/ 198864 w 450885"/>
                  <a:gd name="connsiteY5" fmla="*/ 101608 h 709869"/>
                  <a:gd name="connsiteX6" fmla="*/ 198864 w 450885"/>
                  <a:gd name="connsiteY6" fmla="*/ 190267 h 709869"/>
                  <a:gd name="connsiteX7" fmla="*/ 60196 w 450885"/>
                  <a:gd name="connsiteY7" fmla="*/ 354063 h 709869"/>
                  <a:gd name="connsiteX8" fmla="*/ 208866 w 450885"/>
                  <a:gd name="connsiteY8" fmla="*/ 519340 h 709869"/>
                  <a:gd name="connsiteX9" fmla="*/ 208866 w 450885"/>
                  <a:gd name="connsiteY9" fmla="*/ 586513 h 709869"/>
                  <a:gd name="connsiteX10" fmla="*/ 73532 w 450885"/>
                  <a:gd name="connsiteY10" fmla="*/ 586513 h 709869"/>
                  <a:gd name="connsiteX11" fmla="*/ 117367 w 450885"/>
                  <a:gd name="connsiteY11" fmla="*/ 542678 h 709869"/>
                  <a:gd name="connsiteX12" fmla="*/ 117367 w 450885"/>
                  <a:gd name="connsiteY12" fmla="*/ 512117 h 709869"/>
                  <a:gd name="connsiteX13" fmla="*/ 86806 w 450885"/>
                  <a:gd name="connsiteY13" fmla="*/ 512117 h 709869"/>
                  <a:gd name="connsiteX14" fmla="*/ 6359 w 450885"/>
                  <a:gd name="connsiteY14" fmla="*/ 592502 h 709869"/>
                  <a:gd name="connsiteX15" fmla="*/ 0 w 450885"/>
                  <a:gd name="connsiteY15" fmla="*/ 607813 h 709869"/>
                  <a:gd name="connsiteX16" fmla="*/ 6359 w 450885"/>
                  <a:gd name="connsiteY16" fmla="*/ 623125 h 709869"/>
                  <a:gd name="connsiteX17" fmla="*/ 86806 w 450885"/>
                  <a:gd name="connsiteY17" fmla="*/ 703510 h 709869"/>
                  <a:gd name="connsiteX18" fmla="*/ 102056 w 450885"/>
                  <a:gd name="connsiteY18" fmla="*/ 709869 h 709869"/>
                  <a:gd name="connsiteX19" fmla="*/ 117367 w 450885"/>
                  <a:gd name="connsiteY19" fmla="*/ 703510 h 709869"/>
                  <a:gd name="connsiteX20" fmla="*/ 117367 w 450885"/>
                  <a:gd name="connsiteY20" fmla="*/ 672949 h 709869"/>
                  <a:gd name="connsiteX21" fmla="*/ 74211 w 450885"/>
                  <a:gd name="connsiteY21" fmla="*/ 629854 h 709869"/>
                  <a:gd name="connsiteX22" fmla="*/ 230475 w 450885"/>
                  <a:gd name="connsiteY22" fmla="*/ 629854 h 709869"/>
                  <a:gd name="connsiteX23" fmla="*/ 252084 w 450885"/>
                  <a:gd name="connsiteY23" fmla="*/ 608245 h 709869"/>
                  <a:gd name="connsiteX24" fmla="*/ 252084 w 450885"/>
                  <a:gd name="connsiteY24" fmla="*/ 518229 h 709869"/>
                  <a:gd name="connsiteX25" fmla="*/ 392789 w 450885"/>
                  <a:gd name="connsiteY25" fmla="*/ 354124 h 709869"/>
                  <a:gd name="connsiteX26" fmla="*/ 242082 w 450885"/>
                  <a:gd name="connsiteY26" fmla="*/ 188662 h 709869"/>
                  <a:gd name="connsiteX27" fmla="*/ 242082 w 450885"/>
                  <a:gd name="connsiteY27" fmla="*/ 123279 h 709869"/>
                  <a:gd name="connsiteX28" fmla="*/ 377416 w 450885"/>
                  <a:gd name="connsiteY28" fmla="*/ 123279 h 709869"/>
                  <a:gd name="connsiteX29" fmla="*/ 333580 w 450885"/>
                  <a:gd name="connsiteY29" fmla="*/ 167176 h 709869"/>
                  <a:gd name="connsiteX30" fmla="*/ 333580 w 450885"/>
                  <a:gd name="connsiteY30" fmla="*/ 197737 h 709869"/>
                  <a:gd name="connsiteX31" fmla="*/ 348892 w 450885"/>
                  <a:gd name="connsiteY31" fmla="*/ 204096 h 709869"/>
                  <a:gd name="connsiteX32" fmla="*/ 364203 w 450885"/>
                  <a:gd name="connsiteY32" fmla="*/ 197737 h 709869"/>
                  <a:gd name="connsiteX33" fmla="*/ 444589 w 450885"/>
                  <a:gd name="connsiteY33" fmla="*/ 117290 h 709869"/>
                  <a:gd name="connsiteX34" fmla="*/ 450886 w 450885"/>
                  <a:gd name="connsiteY34" fmla="*/ 101979 h 709869"/>
                  <a:gd name="connsiteX35" fmla="*/ 444527 w 450885"/>
                  <a:gd name="connsiteY35" fmla="*/ 86667 h 709869"/>
                  <a:gd name="connsiteX36" fmla="*/ 364142 w 450885"/>
                  <a:gd name="connsiteY36" fmla="*/ 6344 h 709869"/>
                  <a:gd name="connsiteX37" fmla="*/ 349571 w 450885"/>
                  <a:gd name="connsiteY37" fmla="*/ 354124 h 709869"/>
                  <a:gd name="connsiteX38" fmla="*/ 226523 w 450885"/>
                  <a:gd name="connsiteY38" fmla="*/ 477172 h 709869"/>
                  <a:gd name="connsiteX39" fmla="*/ 103476 w 450885"/>
                  <a:gd name="connsiteY39" fmla="*/ 354124 h 709869"/>
                  <a:gd name="connsiteX40" fmla="*/ 226523 w 450885"/>
                  <a:gd name="connsiteY40" fmla="*/ 231077 h 709869"/>
                  <a:gd name="connsiteX41" fmla="*/ 349571 w 450885"/>
                  <a:gd name="connsiteY41" fmla="*/ 354124 h 70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50885" h="709869">
                    <a:moveTo>
                      <a:pt x="364142" y="6344"/>
                    </a:moveTo>
                    <a:cubicBezTo>
                      <a:pt x="355683" y="-2115"/>
                      <a:pt x="341977" y="-2115"/>
                      <a:pt x="333580" y="6344"/>
                    </a:cubicBezTo>
                    <a:cubicBezTo>
                      <a:pt x="325122" y="14802"/>
                      <a:pt x="325122" y="28447"/>
                      <a:pt x="333580" y="36905"/>
                    </a:cubicBezTo>
                    <a:lnTo>
                      <a:pt x="376736" y="79999"/>
                    </a:lnTo>
                    <a:lnTo>
                      <a:pt x="220473" y="79999"/>
                    </a:lnTo>
                    <a:cubicBezTo>
                      <a:pt x="208557" y="79999"/>
                      <a:pt x="198864" y="89693"/>
                      <a:pt x="198864" y="101608"/>
                    </a:cubicBezTo>
                    <a:lnTo>
                      <a:pt x="198864" y="190267"/>
                    </a:lnTo>
                    <a:cubicBezTo>
                      <a:pt x="120331" y="203479"/>
                      <a:pt x="60196" y="271825"/>
                      <a:pt x="60196" y="354063"/>
                    </a:cubicBezTo>
                    <a:cubicBezTo>
                      <a:pt x="60196" y="439819"/>
                      <a:pt x="125394" y="510511"/>
                      <a:pt x="208866" y="519340"/>
                    </a:cubicBezTo>
                    <a:lnTo>
                      <a:pt x="208866" y="586513"/>
                    </a:lnTo>
                    <a:lnTo>
                      <a:pt x="73532" y="586513"/>
                    </a:lnTo>
                    <a:lnTo>
                      <a:pt x="117367" y="542678"/>
                    </a:lnTo>
                    <a:cubicBezTo>
                      <a:pt x="125826" y="534219"/>
                      <a:pt x="125826" y="520575"/>
                      <a:pt x="117367" y="512117"/>
                    </a:cubicBezTo>
                    <a:cubicBezTo>
                      <a:pt x="108909" y="503658"/>
                      <a:pt x="95203" y="503658"/>
                      <a:pt x="86806" y="512117"/>
                    </a:cubicBezTo>
                    <a:lnTo>
                      <a:pt x="6359" y="592502"/>
                    </a:lnTo>
                    <a:cubicBezTo>
                      <a:pt x="2284" y="596577"/>
                      <a:pt x="0" y="602071"/>
                      <a:pt x="0" y="607813"/>
                    </a:cubicBezTo>
                    <a:cubicBezTo>
                      <a:pt x="0" y="613555"/>
                      <a:pt x="2284" y="619050"/>
                      <a:pt x="6359" y="623125"/>
                    </a:cubicBezTo>
                    <a:lnTo>
                      <a:pt x="86806" y="703510"/>
                    </a:lnTo>
                    <a:cubicBezTo>
                      <a:pt x="91005" y="707708"/>
                      <a:pt x="96561" y="709869"/>
                      <a:pt x="102056" y="709869"/>
                    </a:cubicBezTo>
                    <a:cubicBezTo>
                      <a:pt x="107613" y="709869"/>
                      <a:pt x="113107" y="707770"/>
                      <a:pt x="117367" y="703510"/>
                    </a:cubicBezTo>
                    <a:cubicBezTo>
                      <a:pt x="125826" y="695052"/>
                      <a:pt x="125826" y="681345"/>
                      <a:pt x="117367" y="672949"/>
                    </a:cubicBezTo>
                    <a:lnTo>
                      <a:pt x="74211" y="629854"/>
                    </a:lnTo>
                    <a:lnTo>
                      <a:pt x="230475" y="629854"/>
                    </a:lnTo>
                    <a:cubicBezTo>
                      <a:pt x="242391" y="629854"/>
                      <a:pt x="252084" y="620161"/>
                      <a:pt x="252084" y="608245"/>
                    </a:cubicBezTo>
                    <a:lnTo>
                      <a:pt x="252084" y="518229"/>
                    </a:lnTo>
                    <a:cubicBezTo>
                      <a:pt x="331605" y="505881"/>
                      <a:pt x="392789" y="437103"/>
                      <a:pt x="392789" y="354124"/>
                    </a:cubicBezTo>
                    <a:cubicBezTo>
                      <a:pt x="392789" y="267689"/>
                      <a:pt x="326480" y="196564"/>
                      <a:pt x="242082" y="188662"/>
                    </a:cubicBezTo>
                    <a:lnTo>
                      <a:pt x="242082" y="123279"/>
                    </a:lnTo>
                    <a:lnTo>
                      <a:pt x="377416" y="123279"/>
                    </a:lnTo>
                    <a:lnTo>
                      <a:pt x="333580" y="167176"/>
                    </a:lnTo>
                    <a:cubicBezTo>
                      <a:pt x="325122" y="175634"/>
                      <a:pt x="325122" y="189279"/>
                      <a:pt x="333580" y="197737"/>
                    </a:cubicBezTo>
                    <a:cubicBezTo>
                      <a:pt x="337779" y="201936"/>
                      <a:pt x="343335" y="204096"/>
                      <a:pt x="348892" y="204096"/>
                    </a:cubicBezTo>
                    <a:cubicBezTo>
                      <a:pt x="354448" y="204096"/>
                      <a:pt x="359943" y="201997"/>
                      <a:pt x="364203" y="197737"/>
                    </a:cubicBezTo>
                    <a:lnTo>
                      <a:pt x="444589" y="117290"/>
                    </a:lnTo>
                    <a:cubicBezTo>
                      <a:pt x="448602" y="113215"/>
                      <a:pt x="450886" y="107721"/>
                      <a:pt x="450886" y="101979"/>
                    </a:cubicBezTo>
                    <a:cubicBezTo>
                      <a:pt x="450886" y="96237"/>
                      <a:pt x="448602" y="90742"/>
                      <a:pt x="444527" y="86667"/>
                    </a:cubicBezTo>
                    <a:lnTo>
                      <a:pt x="364142" y="6344"/>
                    </a:lnTo>
                    <a:close/>
                    <a:moveTo>
                      <a:pt x="349571" y="354124"/>
                    </a:moveTo>
                    <a:cubicBezTo>
                      <a:pt x="349571" y="421976"/>
                      <a:pt x="294376" y="477172"/>
                      <a:pt x="226523" y="477172"/>
                    </a:cubicBezTo>
                    <a:cubicBezTo>
                      <a:pt x="158671" y="477172"/>
                      <a:pt x="103476" y="421976"/>
                      <a:pt x="103476" y="354124"/>
                    </a:cubicBezTo>
                    <a:cubicBezTo>
                      <a:pt x="103476" y="286272"/>
                      <a:pt x="158671" y="231077"/>
                      <a:pt x="226523" y="231077"/>
                    </a:cubicBezTo>
                    <a:cubicBezTo>
                      <a:pt x="294376" y="231077"/>
                      <a:pt x="349571" y="286272"/>
                      <a:pt x="349571" y="354124"/>
                    </a:cubicBezTo>
                    <a:close/>
                  </a:path>
                </a:pathLst>
              </a:custGeom>
              <a:solidFill>
                <a:srgbClr val="0596FF"/>
              </a:solidFill>
              <a:ln w="3175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3503997-3094-4C48-9073-3DEEF1500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21326" y="1723100"/>
                <a:ext cx="115083" cy="115027"/>
              </a:xfrm>
              <a:custGeom>
                <a:avLst/>
                <a:gdLst>
                  <a:gd name="connsiteX0" fmla="*/ 0 w 126381"/>
                  <a:gd name="connsiteY0" fmla="*/ 63160 h 126319"/>
                  <a:gd name="connsiteX1" fmla="*/ 63222 w 126381"/>
                  <a:gd name="connsiteY1" fmla="*/ 126320 h 126319"/>
                  <a:gd name="connsiteX2" fmla="*/ 126381 w 126381"/>
                  <a:gd name="connsiteY2" fmla="*/ 63160 h 126319"/>
                  <a:gd name="connsiteX3" fmla="*/ 63222 w 126381"/>
                  <a:gd name="connsiteY3" fmla="*/ 0 h 126319"/>
                  <a:gd name="connsiteX4" fmla="*/ 0 w 126381"/>
                  <a:gd name="connsiteY4" fmla="*/ 63160 h 12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381" h="126319">
                    <a:moveTo>
                      <a:pt x="0" y="63160"/>
                    </a:moveTo>
                    <a:cubicBezTo>
                      <a:pt x="0" y="98043"/>
                      <a:pt x="28277" y="126320"/>
                      <a:pt x="63222" y="126320"/>
                    </a:cubicBezTo>
                    <a:cubicBezTo>
                      <a:pt x="98105" y="126320"/>
                      <a:pt x="126381" y="98043"/>
                      <a:pt x="126381" y="63160"/>
                    </a:cubicBezTo>
                    <a:cubicBezTo>
                      <a:pt x="126381" y="28277"/>
                      <a:pt x="98105" y="0"/>
                      <a:pt x="63222" y="0"/>
                    </a:cubicBezTo>
                    <a:cubicBezTo>
                      <a:pt x="28277" y="-62"/>
                      <a:pt x="0" y="28277"/>
                      <a:pt x="0" y="63160"/>
                    </a:cubicBezTo>
                    <a:close/>
                  </a:path>
                </a:pathLst>
              </a:custGeom>
              <a:solidFill>
                <a:srgbClr val="0596FF"/>
              </a:solidFill>
              <a:ln w="9525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BB2234E-0FC7-483F-9F25-78E179F12EDC}"/>
                  </a:ext>
                </a:extLst>
              </p:cNvPr>
              <p:cNvSpPr/>
              <p:nvPr/>
            </p:nvSpPr>
            <p:spPr>
              <a:xfrm>
                <a:off x="7564836" y="1482651"/>
                <a:ext cx="43217" cy="573871"/>
              </a:xfrm>
              <a:custGeom>
                <a:avLst/>
                <a:gdLst>
                  <a:gd name="connsiteX0" fmla="*/ 21609 w 43217"/>
                  <a:gd name="connsiteY0" fmla="*/ 0 h 573871"/>
                  <a:gd name="connsiteX1" fmla="*/ 0 w 43217"/>
                  <a:gd name="connsiteY1" fmla="*/ 21609 h 573871"/>
                  <a:gd name="connsiteX2" fmla="*/ 0 w 43217"/>
                  <a:gd name="connsiteY2" fmla="*/ 552263 h 573871"/>
                  <a:gd name="connsiteX3" fmla="*/ 21609 w 43217"/>
                  <a:gd name="connsiteY3" fmla="*/ 573872 h 573871"/>
                  <a:gd name="connsiteX4" fmla="*/ 43218 w 43217"/>
                  <a:gd name="connsiteY4" fmla="*/ 552263 h 573871"/>
                  <a:gd name="connsiteX5" fmla="*/ 43218 w 43217"/>
                  <a:gd name="connsiteY5" fmla="*/ 21671 h 573871"/>
                  <a:gd name="connsiteX6" fmla="*/ 21609 w 43217"/>
                  <a:gd name="connsiteY6" fmla="*/ 0 h 57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17" h="573871">
                    <a:moveTo>
                      <a:pt x="21609" y="0"/>
                    </a:moveTo>
                    <a:cubicBezTo>
                      <a:pt x="9693" y="0"/>
                      <a:pt x="0" y="9693"/>
                      <a:pt x="0" y="21609"/>
                    </a:cubicBezTo>
                    <a:lnTo>
                      <a:pt x="0" y="552263"/>
                    </a:lnTo>
                    <a:cubicBezTo>
                      <a:pt x="0" y="564240"/>
                      <a:pt x="9693" y="573872"/>
                      <a:pt x="21609" y="573872"/>
                    </a:cubicBezTo>
                    <a:cubicBezTo>
                      <a:pt x="33525" y="573872"/>
                      <a:pt x="43218" y="564179"/>
                      <a:pt x="43218" y="552263"/>
                    </a:cubicBezTo>
                    <a:lnTo>
                      <a:pt x="43218" y="21671"/>
                    </a:lnTo>
                    <a:cubicBezTo>
                      <a:pt x="43218" y="9693"/>
                      <a:pt x="33525" y="0"/>
                      <a:pt x="21609" y="0"/>
                    </a:cubicBezTo>
                    <a:close/>
                  </a:path>
                </a:pathLst>
              </a:custGeom>
              <a:solidFill>
                <a:srgbClr val="0596FF"/>
              </a:solidFill>
              <a:ln w="6350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B4CF7B3-1950-4184-8F39-73E2A3A3DDE0}"/>
                  </a:ext>
                </a:extLst>
              </p:cNvPr>
              <p:cNvSpPr/>
              <p:nvPr/>
            </p:nvSpPr>
            <p:spPr>
              <a:xfrm>
                <a:off x="8162601" y="1482651"/>
                <a:ext cx="43217" cy="573871"/>
              </a:xfrm>
              <a:custGeom>
                <a:avLst/>
                <a:gdLst>
                  <a:gd name="connsiteX0" fmla="*/ 21609 w 43217"/>
                  <a:gd name="connsiteY0" fmla="*/ 0 h 573871"/>
                  <a:gd name="connsiteX1" fmla="*/ 0 w 43217"/>
                  <a:gd name="connsiteY1" fmla="*/ 21609 h 573871"/>
                  <a:gd name="connsiteX2" fmla="*/ 0 w 43217"/>
                  <a:gd name="connsiteY2" fmla="*/ 552263 h 573871"/>
                  <a:gd name="connsiteX3" fmla="*/ 21609 w 43217"/>
                  <a:gd name="connsiteY3" fmla="*/ 573872 h 573871"/>
                  <a:gd name="connsiteX4" fmla="*/ 43218 w 43217"/>
                  <a:gd name="connsiteY4" fmla="*/ 552263 h 573871"/>
                  <a:gd name="connsiteX5" fmla="*/ 43218 w 43217"/>
                  <a:gd name="connsiteY5" fmla="*/ 21671 h 573871"/>
                  <a:gd name="connsiteX6" fmla="*/ 21609 w 43217"/>
                  <a:gd name="connsiteY6" fmla="*/ 0 h 57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17" h="573871">
                    <a:moveTo>
                      <a:pt x="21609" y="0"/>
                    </a:moveTo>
                    <a:cubicBezTo>
                      <a:pt x="9693" y="0"/>
                      <a:pt x="0" y="9693"/>
                      <a:pt x="0" y="21609"/>
                    </a:cubicBezTo>
                    <a:lnTo>
                      <a:pt x="0" y="552263"/>
                    </a:lnTo>
                    <a:cubicBezTo>
                      <a:pt x="0" y="564240"/>
                      <a:pt x="9693" y="573872"/>
                      <a:pt x="21609" y="573872"/>
                    </a:cubicBezTo>
                    <a:cubicBezTo>
                      <a:pt x="33525" y="573872"/>
                      <a:pt x="43218" y="564179"/>
                      <a:pt x="43218" y="552263"/>
                    </a:cubicBezTo>
                    <a:lnTo>
                      <a:pt x="43218" y="21671"/>
                    </a:lnTo>
                    <a:cubicBezTo>
                      <a:pt x="43218" y="9693"/>
                      <a:pt x="33525" y="0"/>
                      <a:pt x="21609" y="0"/>
                    </a:cubicBezTo>
                    <a:close/>
                  </a:path>
                </a:pathLst>
              </a:custGeom>
              <a:solidFill>
                <a:srgbClr val="0596FF"/>
              </a:solidFill>
              <a:ln w="3175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8" name="Rectangle 216">
            <a:extLst>
              <a:ext uri="{FF2B5EF4-FFF2-40B4-BE49-F238E27FC236}">
                <a16:creationId xmlns:a16="http://schemas.microsoft.com/office/drawing/2014/main" id="{A84E8C9F-54A7-40A7-940C-645F38959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699" y="2930374"/>
            <a:ext cx="662973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effectLst/>
                <a:latin typeface="Raleway" pitchFamily="2" charset="0"/>
              </a:rPr>
              <a:t>SBC</a:t>
            </a:r>
          </a:p>
        </p:txBody>
      </p:sp>
      <p:sp>
        <p:nvSpPr>
          <p:cNvPr id="31" name="Rectangle 216">
            <a:extLst>
              <a:ext uri="{FF2B5EF4-FFF2-40B4-BE49-F238E27FC236}">
                <a16:creationId xmlns:a16="http://schemas.microsoft.com/office/drawing/2014/main" id="{43D550E7-7860-4068-ADF7-6B45C6EC0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3" y="2469719"/>
            <a:ext cx="30437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SIP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8FEE790-A5E5-4335-87EC-ED93A0F914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7461" y="3633689"/>
            <a:ext cx="360000" cy="36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AC756DD-DE95-405A-B23E-EFB9A9D57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5241" y="3633689"/>
            <a:ext cx="360000" cy="360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E99BC60-6F26-4089-83A8-01B8EEA027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5888" y="3633689"/>
            <a:ext cx="360000" cy="360000"/>
          </a:xfrm>
          <a:prstGeom prst="rect">
            <a:avLst/>
          </a:prstGeom>
        </p:spPr>
      </p:pic>
      <p:cxnSp>
        <p:nvCxnSpPr>
          <p:cNvPr id="36" name="Google Shape;149;p33">
            <a:extLst>
              <a:ext uri="{FF2B5EF4-FFF2-40B4-BE49-F238E27FC236}">
                <a16:creationId xmlns:a16="http://schemas.microsoft.com/office/drawing/2014/main" id="{78664716-4BD2-48B0-8F25-337B785D1FF2}"/>
              </a:ext>
            </a:extLst>
          </p:cNvPr>
          <p:cNvCxnSpPr>
            <a:cxnSpLocks/>
          </p:cNvCxnSpPr>
          <p:nvPr/>
        </p:nvCxnSpPr>
        <p:spPr>
          <a:xfrm>
            <a:off x="2774170" y="1780304"/>
            <a:ext cx="1395608" cy="0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151;p33">
            <a:extLst>
              <a:ext uri="{FF2B5EF4-FFF2-40B4-BE49-F238E27FC236}">
                <a16:creationId xmlns:a16="http://schemas.microsoft.com/office/drawing/2014/main" id="{DFB964D1-8B8F-47AE-BFCF-65BCB98A5E42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3475241" y="1674869"/>
            <a:ext cx="0" cy="98864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151;p33">
            <a:extLst>
              <a:ext uri="{FF2B5EF4-FFF2-40B4-BE49-F238E27FC236}">
                <a16:creationId xmlns:a16="http://schemas.microsoft.com/office/drawing/2014/main" id="{C54B36AE-D960-4268-9F99-D9727F4E4BE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915888" y="1674869"/>
            <a:ext cx="0" cy="9454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151;p33">
            <a:extLst>
              <a:ext uri="{FF2B5EF4-FFF2-40B4-BE49-F238E27FC236}">
                <a16:creationId xmlns:a16="http://schemas.microsoft.com/office/drawing/2014/main" id="{2C24A373-B715-4570-98E6-567C76335199}"/>
              </a:ext>
            </a:extLst>
          </p:cNvPr>
          <p:cNvCxnSpPr>
            <a:cxnSpLocks/>
          </p:cNvCxnSpPr>
          <p:nvPr/>
        </p:nvCxnSpPr>
        <p:spPr>
          <a:xfrm flipH="1" flipV="1">
            <a:off x="2768437" y="1672475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151;p33">
            <a:extLst>
              <a:ext uri="{FF2B5EF4-FFF2-40B4-BE49-F238E27FC236}">
                <a16:creationId xmlns:a16="http://schemas.microsoft.com/office/drawing/2014/main" id="{FB012DF1-E0E0-4D57-8143-E7601D19B84C}"/>
              </a:ext>
            </a:extLst>
          </p:cNvPr>
          <p:cNvCxnSpPr>
            <a:cxnSpLocks/>
          </p:cNvCxnSpPr>
          <p:nvPr/>
        </p:nvCxnSpPr>
        <p:spPr>
          <a:xfrm flipH="1" flipV="1">
            <a:off x="4169778" y="1672475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151;p33">
            <a:extLst>
              <a:ext uri="{FF2B5EF4-FFF2-40B4-BE49-F238E27FC236}">
                <a16:creationId xmlns:a16="http://schemas.microsoft.com/office/drawing/2014/main" id="{756E1A47-4B1B-4110-93E1-4249500B4552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027461" y="1674869"/>
            <a:ext cx="0" cy="9454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149;p33">
            <a:extLst>
              <a:ext uri="{FF2B5EF4-FFF2-40B4-BE49-F238E27FC236}">
                <a16:creationId xmlns:a16="http://schemas.microsoft.com/office/drawing/2014/main" id="{12A9F1C0-D7EF-4C1A-BF9F-7C64802D1800}"/>
              </a:ext>
            </a:extLst>
          </p:cNvPr>
          <p:cNvCxnSpPr>
            <a:cxnSpLocks/>
          </p:cNvCxnSpPr>
          <p:nvPr/>
        </p:nvCxnSpPr>
        <p:spPr>
          <a:xfrm>
            <a:off x="2773736" y="4091061"/>
            <a:ext cx="1395608" cy="0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151;p33">
            <a:extLst>
              <a:ext uri="{FF2B5EF4-FFF2-40B4-BE49-F238E27FC236}">
                <a16:creationId xmlns:a16="http://schemas.microsoft.com/office/drawing/2014/main" id="{7D17B3D2-FA56-44B5-A1CC-DA737E29AC9F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3475241" y="3993689"/>
            <a:ext cx="2347" cy="86476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151;p33">
            <a:extLst>
              <a:ext uri="{FF2B5EF4-FFF2-40B4-BE49-F238E27FC236}">
                <a16:creationId xmlns:a16="http://schemas.microsoft.com/office/drawing/2014/main" id="{2146C0B9-B346-4658-BFD9-CBB0F90B3848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3915888" y="3993689"/>
            <a:ext cx="0" cy="80041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151;p33">
            <a:extLst>
              <a:ext uri="{FF2B5EF4-FFF2-40B4-BE49-F238E27FC236}">
                <a16:creationId xmlns:a16="http://schemas.microsoft.com/office/drawing/2014/main" id="{3C78CEE8-723C-44BF-AD25-1D2BD9D92D12}"/>
              </a:ext>
            </a:extLst>
          </p:cNvPr>
          <p:cNvCxnSpPr>
            <a:cxnSpLocks/>
          </p:cNvCxnSpPr>
          <p:nvPr/>
        </p:nvCxnSpPr>
        <p:spPr>
          <a:xfrm flipH="1" flipV="1">
            <a:off x="2768003" y="3983232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151;p33">
            <a:extLst>
              <a:ext uri="{FF2B5EF4-FFF2-40B4-BE49-F238E27FC236}">
                <a16:creationId xmlns:a16="http://schemas.microsoft.com/office/drawing/2014/main" id="{F4691944-BC3E-44F9-BDE7-EBA220FF57BD}"/>
              </a:ext>
            </a:extLst>
          </p:cNvPr>
          <p:cNvCxnSpPr>
            <a:cxnSpLocks/>
          </p:cNvCxnSpPr>
          <p:nvPr/>
        </p:nvCxnSpPr>
        <p:spPr>
          <a:xfrm flipH="1" flipV="1">
            <a:off x="4169778" y="3983232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151;p33">
            <a:extLst>
              <a:ext uri="{FF2B5EF4-FFF2-40B4-BE49-F238E27FC236}">
                <a16:creationId xmlns:a16="http://schemas.microsoft.com/office/drawing/2014/main" id="{CCE36723-8077-4742-A192-CA7F64410884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3027461" y="3993689"/>
            <a:ext cx="0" cy="86476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75C23AF-FB17-4A88-8AC0-5C36AE84A4BF}"/>
              </a:ext>
            </a:extLst>
          </p:cNvPr>
          <p:cNvCxnSpPr>
            <a:cxnSpLocks/>
          </p:cNvCxnSpPr>
          <p:nvPr/>
        </p:nvCxnSpPr>
        <p:spPr>
          <a:xfrm>
            <a:off x="334306" y="2714121"/>
            <a:ext cx="3815990" cy="0"/>
          </a:xfrm>
          <a:prstGeom prst="line">
            <a:avLst/>
          </a:prstGeom>
          <a:ln>
            <a:solidFill>
              <a:srgbClr val="B88D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phic 77">
            <a:extLst>
              <a:ext uri="{FF2B5EF4-FFF2-40B4-BE49-F238E27FC236}">
                <a16:creationId xmlns:a16="http://schemas.microsoft.com/office/drawing/2014/main" id="{4E89E8EC-18D0-4B0A-A3A1-6387A9AFF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07695" y="3627791"/>
            <a:ext cx="360000" cy="360000"/>
          </a:xfrm>
          <a:prstGeom prst="rect">
            <a:avLst/>
          </a:prstGeom>
        </p:spPr>
      </p:pic>
      <p:cxnSp>
        <p:nvCxnSpPr>
          <p:cNvPr id="79" name="Google Shape;151;p33">
            <a:extLst>
              <a:ext uri="{FF2B5EF4-FFF2-40B4-BE49-F238E27FC236}">
                <a16:creationId xmlns:a16="http://schemas.microsoft.com/office/drawing/2014/main" id="{D6E0CC9B-69FE-4D3A-AE4C-D0E17B9D3F52}"/>
              </a:ext>
            </a:extLst>
          </p:cNvPr>
          <p:cNvCxnSpPr>
            <a:cxnSpLocks/>
            <a:stCxn id="78" idx="0"/>
            <a:endCxn id="22" idx="1"/>
          </p:cNvCxnSpPr>
          <p:nvPr/>
        </p:nvCxnSpPr>
        <p:spPr>
          <a:xfrm flipV="1">
            <a:off x="1887695" y="3173630"/>
            <a:ext cx="2524" cy="454161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Rectangle 216">
            <a:extLst>
              <a:ext uri="{FF2B5EF4-FFF2-40B4-BE49-F238E27FC236}">
                <a16:creationId xmlns:a16="http://schemas.microsoft.com/office/drawing/2014/main" id="{73A25FE6-5ACF-41A9-844C-175918526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3" y="3460145"/>
            <a:ext cx="30437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SIP</a:t>
            </a:r>
          </a:p>
        </p:txBody>
      </p:sp>
      <p:sp>
        <p:nvSpPr>
          <p:cNvPr id="85" name="Rectangle 216">
            <a:extLst>
              <a:ext uri="{FF2B5EF4-FFF2-40B4-BE49-F238E27FC236}">
                <a16:creationId xmlns:a16="http://schemas.microsoft.com/office/drawing/2014/main" id="{75EF7D06-3CD9-4866-98A5-B128936C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208" y="4037726"/>
            <a:ext cx="6629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err="1">
                <a:ln>
                  <a:noFill/>
                </a:ln>
                <a:effectLst/>
                <a:latin typeface="Raleway"/>
              </a:rPr>
              <a:t>OpenScape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effectLst/>
                <a:latin typeface="Raleway"/>
              </a:rPr>
              <a:t> </a:t>
            </a:r>
            <a:br>
              <a:rPr lang="en-US" altLang="en-US" sz="700" b="0" i="0" u="none" strike="noStrike" cap="none" normalizeH="0" baseline="0" dirty="0">
                <a:ln>
                  <a:noFill/>
                </a:ln>
                <a:effectLst/>
                <a:latin typeface="Raleway" pitchFamily="2" charset="0"/>
              </a:rPr>
            </a:br>
            <a:r>
              <a:rPr lang="en-US" altLang="en-US" sz="700" dirty="0">
                <a:latin typeface="Raleway"/>
              </a:rPr>
              <a:t>PBX</a:t>
            </a:r>
            <a:endParaRPr lang="en-US" altLang="en-US" sz="700" b="0" i="0" u="none" strike="noStrike" cap="none" normalizeH="0" baseline="0" dirty="0">
              <a:ln>
                <a:noFill/>
              </a:ln>
              <a:effectLst/>
              <a:latin typeface="Raleway"/>
            </a:endParaRPr>
          </a:p>
        </p:txBody>
      </p:sp>
      <p:cxnSp>
        <p:nvCxnSpPr>
          <p:cNvPr id="87" name="Google Shape;151;p33">
            <a:extLst>
              <a:ext uri="{FF2B5EF4-FFF2-40B4-BE49-F238E27FC236}">
                <a16:creationId xmlns:a16="http://schemas.microsoft.com/office/drawing/2014/main" id="{8BD74EC1-BD2D-494A-B2D0-3B4A12075F26}"/>
              </a:ext>
            </a:extLst>
          </p:cNvPr>
          <p:cNvCxnSpPr>
            <a:cxnSpLocks/>
          </p:cNvCxnSpPr>
          <p:nvPr/>
        </p:nvCxnSpPr>
        <p:spPr>
          <a:xfrm>
            <a:off x="2909638" y="1782685"/>
            <a:ext cx="0" cy="36468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151;p33">
            <a:extLst>
              <a:ext uri="{FF2B5EF4-FFF2-40B4-BE49-F238E27FC236}">
                <a16:creationId xmlns:a16="http://schemas.microsoft.com/office/drawing/2014/main" id="{D81BC3C6-EFE5-4DAA-AA82-D7702C8504F6}"/>
              </a:ext>
            </a:extLst>
          </p:cNvPr>
          <p:cNvCxnSpPr>
            <a:cxnSpLocks/>
            <a:endCxn id="78" idx="3"/>
          </p:cNvCxnSpPr>
          <p:nvPr/>
        </p:nvCxnSpPr>
        <p:spPr>
          <a:xfrm flipH="1">
            <a:off x="2067695" y="3806238"/>
            <a:ext cx="292796" cy="1553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151;p33">
            <a:extLst>
              <a:ext uri="{FF2B5EF4-FFF2-40B4-BE49-F238E27FC236}">
                <a16:creationId xmlns:a16="http://schemas.microsoft.com/office/drawing/2014/main" id="{E6CF8217-D06C-4FB0-BA48-8F574BA01E9E}"/>
              </a:ext>
            </a:extLst>
          </p:cNvPr>
          <p:cNvCxnSpPr>
            <a:cxnSpLocks/>
          </p:cNvCxnSpPr>
          <p:nvPr/>
        </p:nvCxnSpPr>
        <p:spPr>
          <a:xfrm>
            <a:off x="2908105" y="4091061"/>
            <a:ext cx="0" cy="36468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151;p33">
            <a:extLst>
              <a:ext uri="{FF2B5EF4-FFF2-40B4-BE49-F238E27FC236}">
                <a16:creationId xmlns:a16="http://schemas.microsoft.com/office/drawing/2014/main" id="{770DC6F1-E0B2-4618-BB33-333FF45D399E}"/>
              </a:ext>
            </a:extLst>
          </p:cNvPr>
          <p:cNvCxnSpPr>
            <a:cxnSpLocks/>
          </p:cNvCxnSpPr>
          <p:nvPr/>
        </p:nvCxnSpPr>
        <p:spPr>
          <a:xfrm flipV="1">
            <a:off x="2355728" y="3806238"/>
            <a:ext cx="0" cy="649504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51;p33">
            <a:extLst>
              <a:ext uri="{FF2B5EF4-FFF2-40B4-BE49-F238E27FC236}">
                <a16:creationId xmlns:a16="http://schemas.microsoft.com/office/drawing/2014/main" id="{50F94CBF-6F5A-44B5-92BD-78173D9FC0C4}"/>
              </a:ext>
            </a:extLst>
          </p:cNvPr>
          <p:cNvCxnSpPr>
            <a:cxnSpLocks/>
          </p:cNvCxnSpPr>
          <p:nvPr/>
        </p:nvCxnSpPr>
        <p:spPr>
          <a:xfrm>
            <a:off x="2355728" y="4455741"/>
            <a:ext cx="552377" cy="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Text Placeholder 3">
            <a:extLst>
              <a:ext uri="{FF2B5EF4-FFF2-40B4-BE49-F238E27FC236}">
                <a16:creationId xmlns:a16="http://schemas.microsoft.com/office/drawing/2014/main" id="{474F3078-C7F7-489D-808E-EAFD7F7F245C}"/>
              </a:ext>
            </a:extLst>
          </p:cNvPr>
          <p:cNvSpPr txBox="1">
            <a:spLocks/>
          </p:cNvSpPr>
          <p:nvPr/>
        </p:nvSpPr>
        <p:spPr>
          <a:xfrm>
            <a:off x="4553808" y="1141550"/>
            <a:ext cx="4250924" cy="3493008"/>
          </a:xfrm>
          <a:prstGeom prst="rect">
            <a:avLst/>
          </a:prstGeom>
        </p:spPr>
        <p:txBody>
          <a:bodyPr anchor="t"/>
          <a:lstStyle>
            <a:lvl1pPr marL="164592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defRPr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dirty="0" err="1">
                <a:solidFill>
                  <a:schemeClr val="accent1"/>
                </a:solidFill>
              </a:rPr>
              <a:t>Kundenszenario</a:t>
            </a:r>
            <a:br>
              <a:rPr lang="en-IE" sz="1600" dirty="0"/>
            </a:br>
            <a:endParaRPr lang="en-IE" sz="1600" dirty="0">
              <a:ea typeface="Verdana"/>
              <a:cs typeface="Verdana"/>
            </a:endParaRPr>
          </a:p>
          <a:p>
            <a:pPr marL="285750" indent="-285750"/>
            <a:r>
              <a:rPr lang="de-DE" dirty="0">
                <a:latin typeface="+mn-lt"/>
              </a:rPr>
              <a:t>Beginnen Sie mit einem neuen Standort mit UO oder ersetzen Sie einen bestehenden OpenScape-Standort durch UO</a:t>
            </a:r>
          </a:p>
          <a:p>
            <a:pPr marL="285750" indent="-285750"/>
            <a:r>
              <a:rPr lang="de-DE" dirty="0">
                <a:latin typeface="+mn-lt"/>
              </a:rPr>
              <a:t>OpenScape PBX behält eigene PSTN-Konnektivität</a:t>
            </a:r>
          </a:p>
          <a:p>
            <a:pPr marL="285750" indent="-285750"/>
            <a:r>
              <a:rPr lang="de-DE" dirty="0">
                <a:latin typeface="+mn-lt"/>
              </a:rPr>
              <a:t>Standort mit UO nutzt UO Carrier-Minuten </a:t>
            </a:r>
          </a:p>
          <a:p>
            <a:pPr marL="285750" indent="-285750"/>
            <a:r>
              <a:rPr lang="de-DE" dirty="0">
                <a:latin typeface="+mn-lt"/>
              </a:rPr>
              <a:t>Vernetzung zwischen UO und OpenScape PBX, um interne Wahl zwischen OpenScape- und UO-Standorten zu ermöglichen</a:t>
            </a:r>
          </a:p>
          <a:p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0408765-FF6A-47F4-B5F0-7A14CFAA7175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272832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08F5AF-151D-4ADA-BB18-4ECC8FE4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Unify Office Hybrid Networking – Co-Exist Transition </a:t>
            </a:r>
            <a:r>
              <a:rPr lang="en-GB" dirty="0" err="1"/>
              <a:t>Szenario</a:t>
            </a:r>
            <a:r>
              <a:rPr lang="en-GB" dirty="0"/>
              <a:t>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4CD5E-6E3E-4216-B8FC-F457144F2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600" b="0" dirty="0">
                <a:latin typeface="Verdana"/>
                <a:ea typeface="Verdana"/>
                <a:cs typeface="Verdana"/>
                <a:sym typeface="Verdana"/>
              </a:rPr>
              <a:t>Kundenmigration mit allen PSTN-Verbindungen durch UO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5606A-3E49-4E7D-9D57-FC5661100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27</a:t>
            </a:fld>
            <a:endParaRPr lang="nl-NL"/>
          </a:p>
        </p:txBody>
      </p:sp>
      <p:cxnSp>
        <p:nvCxnSpPr>
          <p:cNvPr id="90" name="Google Shape;151;p33">
            <a:extLst>
              <a:ext uri="{FF2B5EF4-FFF2-40B4-BE49-F238E27FC236}">
                <a16:creationId xmlns:a16="http://schemas.microsoft.com/office/drawing/2014/main" id="{97C4D169-1C16-463F-A876-BD5E153AC0DE}"/>
              </a:ext>
            </a:extLst>
          </p:cNvPr>
          <p:cNvCxnSpPr>
            <a:cxnSpLocks/>
          </p:cNvCxnSpPr>
          <p:nvPr/>
        </p:nvCxnSpPr>
        <p:spPr>
          <a:xfrm flipH="1">
            <a:off x="2623987" y="2144984"/>
            <a:ext cx="288033" cy="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raphic 13" descr="Cloud outline">
            <a:extLst>
              <a:ext uri="{FF2B5EF4-FFF2-40B4-BE49-F238E27FC236}">
                <a16:creationId xmlns:a16="http://schemas.microsoft.com/office/drawing/2014/main" id="{024AD40D-3A7C-43E4-AF0D-CE255B8CB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42" y="1142069"/>
            <a:ext cx="1656000" cy="1656000"/>
          </a:xfrm>
          <a:prstGeom prst="rect">
            <a:avLst/>
          </a:prstGeom>
        </p:spPr>
      </p:pic>
      <p:cxnSp>
        <p:nvCxnSpPr>
          <p:cNvPr id="20" name="Google Shape;151;p33">
            <a:extLst>
              <a:ext uri="{FF2B5EF4-FFF2-40B4-BE49-F238E27FC236}">
                <a16:creationId xmlns:a16="http://schemas.microsoft.com/office/drawing/2014/main" id="{63C4385F-9F1C-43BC-8913-773C72A128FB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890219" y="2381542"/>
            <a:ext cx="0" cy="432088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51;p33">
            <a:extLst>
              <a:ext uri="{FF2B5EF4-FFF2-40B4-BE49-F238E27FC236}">
                <a16:creationId xmlns:a16="http://schemas.microsoft.com/office/drawing/2014/main" id="{0E42DCE7-790C-443E-B213-0F248E582517}"/>
              </a:ext>
            </a:extLst>
          </p:cNvPr>
          <p:cNvCxnSpPr>
            <a:cxnSpLocks/>
          </p:cNvCxnSpPr>
          <p:nvPr/>
        </p:nvCxnSpPr>
        <p:spPr>
          <a:xfrm flipH="1" flipV="1">
            <a:off x="815423" y="1661837"/>
            <a:ext cx="446136" cy="276431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493FA5-5B10-4525-8B09-242176FB0859}"/>
              </a:ext>
            </a:extLst>
          </p:cNvPr>
          <p:cNvSpPr/>
          <p:nvPr/>
        </p:nvSpPr>
        <p:spPr>
          <a:xfrm>
            <a:off x="353354" y="1172649"/>
            <a:ext cx="882375" cy="502220"/>
          </a:xfrm>
          <a:custGeom>
            <a:avLst/>
            <a:gdLst>
              <a:gd name="connsiteX0" fmla="*/ 149838 w 882375"/>
              <a:gd name="connsiteY0" fmla="*/ 501383 h 502220"/>
              <a:gd name="connsiteX1" fmla="*/ 191291 w 882375"/>
              <a:gd name="connsiteY1" fmla="*/ 502220 h 502220"/>
              <a:gd name="connsiteX2" fmla="*/ 756837 w 882375"/>
              <a:gd name="connsiteY2" fmla="*/ 502220 h 502220"/>
              <a:gd name="connsiteX3" fmla="*/ 882374 w 882375"/>
              <a:gd name="connsiteY3" fmla="*/ 375685 h 502220"/>
              <a:gd name="connsiteX4" fmla="*/ 757884 w 882375"/>
              <a:gd name="connsiteY4" fmla="*/ 250157 h 502220"/>
              <a:gd name="connsiteX5" fmla="*/ 747419 w 882375"/>
              <a:gd name="connsiteY5" fmla="*/ 250157 h 502220"/>
              <a:gd name="connsiteX6" fmla="*/ 681490 w 882375"/>
              <a:gd name="connsiteY6" fmla="*/ 122446 h 502220"/>
              <a:gd name="connsiteX7" fmla="*/ 538112 w 882375"/>
              <a:gd name="connsiteY7" fmla="*/ 102563 h 502220"/>
              <a:gd name="connsiteX8" fmla="*/ 284805 w 882375"/>
              <a:gd name="connsiteY8" fmla="*/ 20688 h 502220"/>
              <a:gd name="connsiteX9" fmla="*/ 182285 w 882375"/>
              <a:gd name="connsiteY9" fmla="*/ 187350 h 502220"/>
              <a:gd name="connsiteX10" fmla="*/ 182285 w 882375"/>
              <a:gd name="connsiteY10" fmla="*/ 189443 h 502220"/>
              <a:gd name="connsiteX11" fmla="*/ 157449 w 882375"/>
              <a:gd name="connsiteY11" fmla="*/ 187420 h 502220"/>
              <a:gd name="connsiteX12" fmla="*/ 0 w 882375"/>
              <a:gd name="connsiteY12" fmla="*/ 344504 h 502220"/>
              <a:gd name="connsiteX13" fmla="*/ 14834 w 882375"/>
              <a:gd name="connsiteY13" fmla="*/ 411362 h 502220"/>
              <a:gd name="connsiteX14" fmla="*/ 149838 w 882375"/>
              <a:gd name="connsiteY14" fmla="*/ 501383 h 502220"/>
              <a:gd name="connsiteX15" fmla="*/ 48304 w 882375"/>
              <a:gd name="connsiteY15" fmla="*/ 262742 h 502220"/>
              <a:gd name="connsiteX16" fmla="*/ 157443 w 882375"/>
              <a:gd name="connsiteY16" fmla="*/ 208348 h 502220"/>
              <a:gd name="connsiteX17" fmla="*/ 178896 w 882375"/>
              <a:gd name="connsiteY17" fmla="*/ 210095 h 502220"/>
              <a:gd name="connsiteX18" fmla="*/ 203208 w 882375"/>
              <a:gd name="connsiteY18" fmla="*/ 214071 h 502220"/>
              <a:gd name="connsiteX19" fmla="*/ 203208 w 882375"/>
              <a:gd name="connsiteY19" fmla="*/ 187346 h 502220"/>
              <a:gd name="connsiteX20" fmla="*/ 371569 w 882375"/>
              <a:gd name="connsiteY20" fmla="*/ 21044 h 502220"/>
              <a:gd name="connsiteX21" fmla="*/ 519489 w 882375"/>
              <a:gd name="connsiteY21" fmla="*/ 112118 h 502220"/>
              <a:gd name="connsiteX22" fmla="*/ 527800 w 882375"/>
              <a:gd name="connsiteY22" fmla="*/ 128307 h 502220"/>
              <a:gd name="connsiteX23" fmla="*/ 544985 w 882375"/>
              <a:gd name="connsiteY23" fmla="*/ 122328 h 502220"/>
              <a:gd name="connsiteX24" fmla="*/ 718562 w 882375"/>
              <a:gd name="connsiteY24" fmla="*/ 204476 h 502220"/>
              <a:gd name="connsiteX25" fmla="*/ 726488 w 882375"/>
              <a:gd name="connsiteY25" fmla="*/ 250157 h 502220"/>
              <a:gd name="connsiteX26" fmla="*/ 726488 w 882375"/>
              <a:gd name="connsiteY26" fmla="*/ 271087 h 502220"/>
              <a:gd name="connsiteX27" fmla="*/ 757883 w 882375"/>
              <a:gd name="connsiteY27" fmla="*/ 271087 h 502220"/>
              <a:gd name="connsiteX28" fmla="*/ 861434 w 882375"/>
              <a:gd name="connsiteY28" fmla="*/ 377729 h 502220"/>
              <a:gd name="connsiteX29" fmla="*/ 756837 w 882375"/>
              <a:gd name="connsiteY29" fmla="*/ 481290 h 502220"/>
              <a:gd name="connsiteX30" fmla="*/ 169625 w 882375"/>
              <a:gd name="connsiteY30" fmla="*/ 481290 h 502220"/>
              <a:gd name="connsiteX31" fmla="*/ 150975 w 882375"/>
              <a:gd name="connsiteY31" fmla="*/ 480483 h 502220"/>
              <a:gd name="connsiteX32" fmla="*/ 20991 w 882375"/>
              <a:gd name="connsiteY32" fmla="*/ 338787 h 502220"/>
              <a:gd name="connsiteX33" fmla="*/ 48301 w 882375"/>
              <a:gd name="connsiteY33" fmla="*/ 262742 h 50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2375" h="502220">
                <a:moveTo>
                  <a:pt x="149838" y="501383"/>
                </a:moveTo>
                <a:cubicBezTo>
                  <a:pt x="160419" y="501960"/>
                  <a:pt x="191291" y="502220"/>
                  <a:pt x="191291" y="502220"/>
                </a:cubicBezTo>
                <a:lnTo>
                  <a:pt x="756837" y="502220"/>
                </a:lnTo>
                <a:cubicBezTo>
                  <a:pt x="826445" y="501945"/>
                  <a:pt x="882651" y="445293"/>
                  <a:pt x="882374" y="375685"/>
                </a:cubicBezTo>
                <a:cubicBezTo>
                  <a:pt x="882102" y="306875"/>
                  <a:pt x="826690" y="251000"/>
                  <a:pt x="757884" y="250157"/>
                </a:cubicBezTo>
                <a:lnTo>
                  <a:pt x="747419" y="250157"/>
                </a:lnTo>
                <a:cubicBezTo>
                  <a:pt x="747322" y="199445"/>
                  <a:pt x="722774" y="151895"/>
                  <a:pt x="681490" y="122446"/>
                </a:cubicBezTo>
                <a:cubicBezTo>
                  <a:pt x="639662" y="93181"/>
                  <a:pt x="586325" y="85784"/>
                  <a:pt x="538112" y="102563"/>
                </a:cubicBezTo>
                <a:cubicBezTo>
                  <a:pt x="490773" y="10005"/>
                  <a:pt x="377363" y="-26652"/>
                  <a:pt x="284805" y="20688"/>
                </a:cubicBezTo>
                <a:cubicBezTo>
                  <a:pt x="222174" y="52721"/>
                  <a:pt x="182632" y="117003"/>
                  <a:pt x="182285" y="187350"/>
                </a:cubicBezTo>
                <a:lnTo>
                  <a:pt x="182285" y="189443"/>
                </a:lnTo>
                <a:cubicBezTo>
                  <a:pt x="174074" y="188099"/>
                  <a:pt x="165769" y="187423"/>
                  <a:pt x="157449" y="187420"/>
                </a:cubicBezTo>
                <a:cubicBezTo>
                  <a:pt x="70593" y="187320"/>
                  <a:pt x="101" y="257648"/>
                  <a:pt x="0" y="344504"/>
                </a:cubicBezTo>
                <a:cubicBezTo>
                  <a:pt x="-27" y="367609"/>
                  <a:pt x="5038" y="390436"/>
                  <a:pt x="14834" y="411362"/>
                </a:cubicBezTo>
                <a:cubicBezTo>
                  <a:pt x="40256" y="463565"/>
                  <a:pt x="91874" y="497984"/>
                  <a:pt x="149838" y="501383"/>
                </a:cubicBezTo>
                <a:close/>
                <a:moveTo>
                  <a:pt x="48304" y="262742"/>
                </a:moveTo>
                <a:cubicBezTo>
                  <a:pt x="74414" y="228829"/>
                  <a:pt x="114646" y="208777"/>
                  <a:pt x="157443" y="208348"/>
                </a:cubicBezTo>
                <a:cubicBezTo>
                  <a:pt x="164629" y="208354"/>
                  <a:pt x="171803" y="208938"/>
                  <a:pt x="178896" y="210095"/>
                </a:cubicBezTo>
                <a:lnTo>
                  <a:pt x="203208" y="214071"/>
                </a:lnTo>
                <a:lnTo>
                  <a:pt x="203208" y="187346"/>
                </a:lnTo>
                <a:cubicBezTo>
                  <a:pt x="203776" y="94931"/>
                  <a:pt x="279154" y="20475"/>
                  <a:pt x="371569" y="21044"/>
                </a:cubicBezTo>
                <a:cubicBezTo>
                  <a:pt x="434005" y="21428"/>
                  <a:pt x="491034" y="56541"/>
                  <a:pt x="519489" y="112118"/>
                </a:cubicBezTo>
                <a:lnTo>
                  <a:pt x="527800" y="128307"/>
                </a:lnTo>
                <a:lnTo>
                  <a:pt x="544985" y="122328"/>
                </a:lnTo>
                <a:cubicBezTo>
                  <a:pt x="615602" y="97081"/>
                  <a:pt x="693314" y="133859"/>
                  <a:pt x="718562" y="204476"/>
                </a:cubicBezTo>
                <a:cubicBezTo>
                  <a:pt x="723803" y="219135"/>
                  <a:pt x="726484" y="234588"/>
                  <a:pt x="726488" y="250157"/>
                </a:cubicBezTo>
                <a:lnTo>
                  <a:pt x="726488" y="271087"/>
                </a:lnTo>
                <a:lnTo>
                  <a:pt x="757883" y="271087"/>
                </a:lnTo>
                <a:cubicBezTo>
                  <a:pt x="815926" y="271941"/>
                  <a:pt x="862288" y="319686"/>
                  <a:pt x="861434" y="377729"/>
                </a:cubicBezTo>
                <a:cubicBezTo>
                  <a:pt x="860591" y="434975"/>
                  <a:pt x="814089" y="481018"/>
                  <a:pt x="756837" y="481290"/>
                </a:cubicBezTo>
                <a:lnTo>
                  <a:pt x="169625" y="481290"/>
                </a:lnTo>
                <a:lnTo>
                  <a:pt x="150975" y="480483"/>
                </a:lnTo>
                <a:cubicBezTo>
                  <a:pt x="75952" y="477249"/>
                  <a:pt x="17757" y="413809"/>
                  <a:pt x="20991" y="338787"/>
                </a:cubicBezTo>
                <a:cubicBezTo>
                  <a:pt x="22178" y="311256"/>
                  <a:pt x="31702" y="284737"/>
                  <a:pt x="48301" y="262742"/>
                </a:cubicBezTo>
                <a:close/>
              </a:path>
            </a:pathLst>
          </a:custGeom>
          <a:solidFill>
            <a:srgbClr val="A375FF"/>
          </a:solidFill>
          <a:ln w="0" cap="flat">
            <a:solidFill>
              <a:srgbClr val="A375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5DEED82-6EA0-45E2-B901-DC535A9EA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7461" y="1314869"/>
            <a:ext cx="360000" cy="360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453A78-58FD-46ED-8FA2-910617CFF6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5241" y="1314869"/>
            <a:ext cx="360000" cy="36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99779EB-02EB-41CE-AACA-FA1A8A540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5888" y="1314869"/>
            <a:ext cx="360000" cy="360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FAEC442-F752-4AEF-A351-0423D07453C8}"/>
              </a:ext>
            </a:extLst>
          </p:cNvPr>
          <p:cNvGrpSpPr/>
          <p:nvPr/>
        </p:nvGrpSpPr>
        <p:grpSpPr>
          <a:xfrm>
            <a:off x="1710219" y="2813630"/>
            <a:ext cx="360000" cy="360000"/>
            <a:chOff x="6353646" y="3888511"/>
            <a:chExt cx="360000" cy="360000"/>
          </a:xfrm>
        </p:grpSpPr>
        <p:sp>
          <p:nvSpPr>
            <p:cNvPr id="22" name="Graphic 21">
              <a:extLst>
                <a:ext uri="{FF2B5EF4-FFF2-40B4-BE49-F238E27FC236}">
                  <a16:creationId xmlns:a16="http://schemas.microsoft.com/office/drawing/2014/main" id="{7540C5B2-59C8-4678-9EB5-C1C81DB91D87}"/>
                </a:ext>
              </a:extLst>
            </p:cNvPr>
            <p:cNvSpPr/>
            <p:nvPr/>
          </p:nvSpPr>
          <p:spPr>
            <a:xfrm>
              <a:off x="6353646" y="3888511"/>
              <a:ext cx="360000" cy="360000"/>
            </a:xfrm>
            <a:custGeom>
              <a:avLst/>
              <a:gdLst>
                <a:gd name="connsiteX0" fmla="*/ 1438538 w 1438538"/>
                <a:gd name="connsiteY0" fmla="*/ 719269 h 1438538"/>
                <a:gd name="connsiteX1" fmla="*/ 719269 w 1438538"/>
                <a:gd name="connsiteY1" fmla="*/ 1438538 h 1438538"/>
                <a:gd name="connsiteX2" fmla="*/ 0 w 1438538"/>
                <a:gd name="connsiteY2" fmla="*/ 719269 h 1438538"/>
                <a:gd name="connsiteX3" fmla="*/ 719269 w 1438538"/>
                <a:gd name="connsiteY3" fmla="*/ 0 h 1438538"/>
                <a:gd name="connsiteX4" fmla="*/ 1438538 w 1438538"/>
                <a:gd name="connsiteY4" fmla="*/ 719269 h 143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8538" h="1438538">
                  <a:moveTo>
                    <a:pt x="1438538" y="719269"/>
                  </a:moveTo>
                  <a:cubicBezTo>
                    <a:pt x="1438538" y="1116510"/>
                    <a:pt x="1116510" y="1438538"/>
                    <a:pt x="719269" y="1438538"/>
                  </a:cubicBezTo>
                  <a:cubicBezTo>
                    <a:pt x="322028" y="1438538"/>
                    <a:pt x="0" y="1116510"/>
                    <a:pt x="0" y="719269"/>
                  </a:cubicBezTo>
                  <a:cubicBezTo>
                    <a:pt x="0" y="322028"/>
                    <a:pt x="322028" y="0"/>
                    <a:pt x="719269" y="0"/>
                  </a:cubicBezTo>
                  <a:cubicBezTo>
                    <a:pt x="1116510" y="0"/>
                    <a:pt x="1438538" y="322028"/>
                    <a:pt x="1438538" y="719269"/>
                  </a:cubicBezTo>
                  <a:close/>
                </a:path>
              </a:pathLst>
            </a:custGeom>
            <a:noFill/>
            <a:ln w="9525" cap="rnd">
              <a:solidFill>
                <a:srgbClr val="0596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3" name="Graphic 21">
              <a:extLst>
                <a:ext uri="{FF2B5EF4-FFF2-40B4-BE49-F238E27FC236}">
                  <a16:creationId xmlns:a16="http://schemas.microsoft.com/office/drawing/2014/main" id="{54E5DC05-C4E9-492C-AACC-D22D1AF5AF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53445" y="3979689"/>
              <a:ext cx="160409" cy="177647"/>
              <a:chOff x="7564836" y="1425681"/>
              <a:chExt cx="640982" cy="709869"/>
            </a:xfrm>
            <a:solidFill>
              <a:srgbClr val="A375FF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0888322-3A7B-4A17-906F-32F0A9E4C67E}"/>
                  </a:ext>
                </a:extLst>
              </p:cNvPr>
              <p:cNvSpPr/>
              <p:nvPr/>
            </p:nvSpPr>
            <p:spPr>
              <a:xfrm>
                <a:off x="7653426" y="1425681"/>
                <a:ext cx="450884" cy="709869"/>
              </a:xfrm>
              <a:custGeom>
                <a:avLst/>
                <a:gdLst>
                  <a:gd name="connsiteX0" fmla="*/ 364142 w 450885"/>
                  <a:gd name="connsiteY0" fmla="*/ 6344 h 709869"/>
                  <a:gd name="connsiteX1" fmla="*/ 333580 w 450885"/>
                  <a:gd name="connsiteY1" fmla="*/ 6344 h 709869"/>
                  <a:gd name="connsiteX2" fmla="*/ 333580 w 450885"/>
                  <a:gd name="connsiteY2" fmla="*/ 36905 h 709869"/>
                  <a:gd name="connsiteX3" fmla="*/ 376736 w 450885"/>
                  <a:gd name="connsiteY3" fmla="*/ 79999 h 709869"/>
                  <a:gd name="connsiteX4" fmla="*/ 220473 w 450885"/>
                  <a:gd name="connsiteY4" fmla="*/ 79999 h 709869"/>
                  <a:gd name="connsiteX5" fmla="*/ 198864 w 450885"/>
                  <a:gd name="connsiteY5" fmla="*/ 101608 h 709869"/>
                  <a:gd name="connsiteX6" fmla="*/ 198864 w 450885"/>
                  <a:gd name="connsiteY6" fmla="*/ 190267 h 709869"/>
                  <a:gd name="connsiteX7" fmla="*/ 60196 w 450885"/>
                  <a:gd name="connsiteY7" fmla="*/ 354063 h 709869"/>
                  <a:gd name="connsiteX8" fmla="*/ 208866 w 450885"/>
                  <a:gd name="connsiteY8" fmla="*/ 519340 h 709869"/>
                  <a:gd name="connsiteX9" fmla="*/ 208866 w 450885"/>
                  <a:gd name="connsiteY9" fmla="*/ 586513 h 709869"/>
                  <a:gd name="connsiteX10" fmla="*/ 73532 w 450885"/>
                  <a:gd name="connsiteY10" fmla="*/ 586513 h 709869"/>
                  <a:gd name="connsiteX11" fmla="*/ 117367 w 450885"/>
                  <a:gd name="connsiteY11" fmla="*/ 542678 h 709869"/>
                  <a:gd name="connsiteX12" fmla="*/ 117367 w 450885"/>
                  <a:gd name="connsiteY12" fmla="*/ 512117 h 709869"/>
                  <a:gd name="connsiteX13" fmla="*/ 86806 w 450885"/>
                  <a:gd name="connsiteY13" fmla="*/ 512117 h 709869"/>
                  <a:gd name="connsiteX14" fmla="*/ 6359 w 450885"/>
                  <a:gd name="connsiteY14" fmla="*/ 592502 h 709869"/>
                  <a:gd name="connsiteX15" fmla="*/ 0 w 450885"/>
                  <a:gd name="connsiteY15" fmla="*/ 607813 h 709869"/>
                  <a:gd name="connsiteX16" fmla="*/ 6359 w 450885"/>
                  <a:gd name="connsiteY16" fmla="*/ 623125 h 709869"/>
                  <a:gd name="connsiteX17" fmla="*/ 86806 w 450885"/>
                  <a:gd name="connsiteY17" fmla="*/ 703510 h 709869"/>
                  <a:gd name="connsiteX18" fmla="*/ 102056 w 450885"/>
                  <a:gd name="connsiteY18" fmla="*/ 709869 h 709869"/>
                  <a:gd name="connsiteX19" fmla="*/ 117367 w 450885"/>
                  <a:gd name="connsiteY19" fmla="*/ 703510 h 709869"/>
                  <a:gd name="connsiteX20" fmla="*/ 117367 w 450885"/>
                  <a:gd name="connsiteY20" fmla="*/ 672949 h 709869"/>
                  <a:gd name="connsiteX21" fmla="*/ 74211 w 450885"/>
                  <a:gd name="connsiteY21" fmla="*/ 629854 h 709869"/>
                  <a:gd name="connsiteX22" fmla="*/ 230475 w 450885"/>
                  <a:gd name="connsiteY22" fmla="*/ 629854 h 709869"/>
                  <a:gd name="connsiteX23" fmla="*/ 252084 w 450885"/>
                  <a:gd name="connsiteY23" fmla="*/ 608245 h 709869"/>
                  <a:gd name="connsiteX24" fmla="*/ 252084 w 450885"/>
                  <a:gd name="connsiteY24" fmla="*/ 518229 h 709869"/>
                  <a:gd name="connsiteX25" fmla="*/ 392789 w 450885"/>
                  <a:gd name="connsiteY25" fmla="*/ 354124 h 709869"/>
                  <a:gd name="connsiteX26" fmla="*/ 242082 w 450885"/>
                  <a:gd name="connsiteY26" fmla="*/ 188662 h 709869"/>
                  <a:gd name="connsiteX27" fmla="*/ 242082 w 450885"/>
                  <a:gd name="connsiteY27" fmla="*/ 123279 h 709869"/>
                  <a:gd name="connsiteX28" fmla="*/ 377416 w 450885"/>
                  <a:gd name="connsiteY28" fmla="*/ 123279 h 709869"/>
                  <a:gd name="connsiteX29" fmla="*/ 333580 w 450885"/>
                  <a:gd name="connsiteY29" fmla="*/ 167176 h 709869"/>
                  <a:gd name="connsiteX30" fmla="*/ 333580 w 450885"/>
                  <a:gd name="connsiteY30" fmla="*/ 197737 h 709869"/>
                  <a:gd name="connsiteX31" fmla="*/ 348892 w 450885"/>
                  <a:gd name="connsiteY31" fmla="*/ 204096 h 709869"/>
                  <a:gd name="connsiteX32" fmla="*/ 364203 w 450885"/>
                  <a:gd name="connsiteY32" fmla="*/ 197737 h 709869"/>
                  <a:gd name="connsiteX33" fmla="*/ 444589 w 450885"/>
                  <a:gd name="connsiteY33" fmla="*/ 117290 h 709869"/>
                  <a:gd name="connsiteX34" fmla="*/ 450886 w 450885"/>
                  <a:gd name="connsiteY34" fmla="*/ 101979 h 709869"/>
                  <a:gd name="connsiteX35" fmla="*/ 444527 w 450885"/>
                  <a:gd name="connsiteY35" fmla="*/ 86667 h 709869"/>
                  <a:gd name="connsiteX36" fmla="*/ 364142 w 450885"/>
                  <a:gd name="connsiteY36" fmla="*/ 6344 h 709869"/>
                  <a:gd name="connsiteX37" fmla="*/ 349571 w 450885"/>
                  <a:gd name="connsiteY37" fmla="*/ 354124 h 709869"/>
                  <a:gd name="connsiteX38" fmla="*/ 226523 w 450885"/>
                  <a:gd name="connsiteY38" fmla="*/ 477172 h 709869"/>
                  <a:gd name="connsiteX39" fmla="*/ 103476 w 450885"/>
                  <a:gd name="connsiteY39" fmla="*/ 354124 h 709869"/>
                  <a:gd name="connsiteX40" fmla="*/ 226523 w 450885"/>
                  <a:gd name="connsiteY40" fmla="*/ 231077 h 709869"/>
                  <a:gd name="connsiteX41" fmla="*/ 349571 w 450885"/>
                  <a:gd name="connsiteY41" fmla="*/ 354124 h 70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50885" h="709869">
                    <a:moveTo>
                      <a:pt x="364142" y="6344"/>
                    </a:moveTo>
                    <a:cubicBezTo>
                      <a:pt x="355683" y="-2115"/>
                      <a:pt x="341977" y="-2115"/>
                      <a:pt x="333580" y="6344"/>
                    </a:cubicBezTo>
                    <a:cubicBezTo>
                      <a:pt x="325122" y="14802"/>
                      <a:pt x="325122" y="28447"/>
                      <a:pt x="333580" y="36905"/>
                    </a:cubicBezTo>
                    <a:lnTo>
                      <a:pt x="376736" y="79999"/>
                    </a:lnTo>
                    <a:lnTo>
                      <a:pt x="220473" y="79999"/>
                    </a:lnTo>
                    <a:cubicBezTo>
                      <a:pt x="208557" y="79999"/>
                      <a:pt x="198864" y="89693"/>
                      <a:pt x="198864" y="101608"/>
                    </a:cubicBezTo>
                    <a:lnTo>
                      <a:pt x="198864" y="190267"/>
                    </a:lnTo>
                    <a:cubicBezTo>
                      <a:pt x="120331" y="203479"/>
                      <a:pt x="60196" y="271825"/>
                      <a:pt x="60196" y="354063"/>
                    </a:cubicBezTo>
                    <a:cubicBezTo>
                      <a:pt x="60196" y="439819"/>
                      <a:pt x="125394" y="510511"/>
                      <a:pt x="208866" y="519340"/>
                    </a:cubicBezTo>
                    <a:lnTo>
                      <a:pt x="208866" y="586513"/>
                    </a:lnTo>
                    <a:lnTo>
                      <a:pt x="73532" y="586513"/>
                    </a:lnTo>
                    <a:lnTo>
                      <a:pt x="117367" y="542678"/>
                    </a:lnTo>
                    <a:cubicBezTo>
                      <a:pt x="125826" y="534219"/>
                      <a:pt x="125826" y="520575"/>
                      <a:pt x="117367" y="512117"/>
                    </a:cubicBezTo>
                    <a:cubicBezTo>
                      <a:pt x="108909" y="503658"/>
                      <a:pt x="95203" y="503658"/>
                      <a:pt x="86806" y="512117"/>
                    </a:cubicBezTo>
                    <a:lnTo>
                      <a:pt x="6359" y="592502"/>
                    </a:lnTo>
                    <a:cubicBezTo>
                      <a:pt x="2284" y="596577"/>
                      <a:pt x="0" y="602071"/>
                      <a:pt x="0" y="607813"/>
                    </a:cubicBezTo>
                    <a:cubicBezTo>
                      <a:pt x="0" y="613555"/>
                      <a:pt x="2284" y="619050"/>
                      <a:pt x="6359" y="623125"/>
                    </a:cubicBezTo>
                    <a:lnTo>
                      <a:pt x="86806" y="703510"/>
                    </a:lnTo>
                    <a:cubicBezTo>
                      <a:pt x="91005" y="707708"/>
                      <a:pt x="96561" y="709869"/>
                      <a:pt x="102056" y="709869"/>
                    </a:cubicBezTo>
                    <a:cubicBezTo>
                      <a:pt x="107613" y="709869"/>
                      <a:pt x="113107" y="707770"/>
                      <a:pt x="117367" y="703510"/>
                    </a:cubicBezTo>
                    <a:cubicBezTo>
                      <a:pt x="125826" y="695052"/>
                      <a:pt x="125826" y="681345"/>
                      <a:pt x="117367" y="672949"/>
                    </a:cubicBezTo>
                    <a:lnTo>
                      <a:pt x="74211" y="629854"/>
                    </a:lnTo>
                    <a:lnTo>
                      <a:pt x="230475" y="629854"/>
                    </a:lnTo>
                    <a:cubicBezTo>
                      <a:pt x="242391" y="629854"/>
                      <a:pt x="252084" y="620161"/>
                      <a:pt x="252084" y="608245"/>
                    </a:cubicBezTo>
                    <a:lnTo>
                      <a:pt x="252084" y="518229"/>
                    </a:lnTo>
                    <a:cubicBezTo>
                      <a:pt x="331605" y="505881"/>
                      <a:pt x="392789" y="437103"/>
                      <a:pt x="392789" y="354124"/>
                    </a:cubicBezTo>
                    <a:cubicBezTo>
                      <a:pt x="392789" y="267689"/>
                      <a:pt x="326480" y="196564"/>
                      <a:pt x="242082" y="188662"/>
                    </a:cubicBezTo>
                    <a:lnTo>
                      <a:pt x="242082" y="123279"/>
                    </a:lnTo>
                    <a:lnTo>
                      <a:pt x="377416" y="123279"/>
                    </a:lnTo>
                    <a:lnTo>
                      <a:pt x="333580" y="167176"/>
                    </a:lnTo>
                    <a:cubicBezTo>
                      <a:pt x="325122" y="175634"/>
                      <a:pt x="325122" y="189279"/>
                      <a:pt x="333580" y="197737"/>
                    </a:cubicBezTo>
                    <a:cubicBezTo>
                      <a:pt x="337779" y="201936"/>
                      <a:pt x="343335" y="204096"/>
                      <a:pt x="348892" y="204096"/>
                    </a:cubicBezTo>
                    <a:cubicBezTo>
                      <a:pt x="354448" y="204096"/>
                      <a:pt x="359943" y="201997"/>
                      <a:pt x="364203" y="197737"/>
                    </a:cubicBezTo>
                    <a:lnTo>
                      <a:pt x="444589" y="117290"/>
                    </a:lnTo>
                    <a:cubicBezTo>
                      <a:pt x="448602" y="113215"/>
                      <a:pt x="450886" y="107721"/>
                      <a:pt x="450886" y="101979"/>
                    </a:cubicBezTo>
                    <a:cubicBezTo>
                      <a:pt x="450886" y="96237"/>
                      <a:pt x="448602" y="90742"/>
                      <a:pt x="444527" y="86667"/>
                    </a:cubicBezTo>
                    <a:lnTo>
                      <a:pt x="364142" y="6344"/>
                    </a:lnTo>
                    <a:close/>
                    <a:moveTo>
                      <a:pt x="349571" y="354124"/>
                    </a:moveTo>
                    <a:cubicBezTo>
                      <a:pt x="349571" y="421976"/>
                      <a:pt x="294376" y="477172"/>
                      <a:pt x="226523" y="477172"/>
                    </a:cubicBezTo>
                    <a:cubicBezTo>
                      <a:pt x="158671" y="477172"/>
                      <a:pt x="103476" y="421976"/>
                      <a:pt x="103476" y="354124"/>
                    </a:cubicBezTo>
                    <a:cubicBezTo>
                      <a:pt x="103476" y="286272"/>
                      <a:pt x="158671" y="231077"/>
                      <a:pt x="226523" y="231077"/>
                    </a:cubicBezTo>
                    <a:cubicBezTo>
                      <a:pt x="294376" y="231077"/>
                      <a:pt x="349571" y="286272"/>
                      <a:pt x="349571" y="354124"/>
                    </a:cubicBezTo>
                    <a:close/>
                  </a:path>
                </a:pathLst>
              </a:custGeom>
              <a:solidFill>
                <a:srgbClr val="0596FF"/>
              </a:solidFill>
              <a:ln w="3175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3503997-3094-4C48-9073-3DEEF1500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21326" y="1723100"/>
                <a:ext cx="115083" cy="115027"/>
              </a:xfrm>
              <a:custGeom>
                <a:avLst/>
                <a:gdLst>
                  <a:gd name="connsiteX0" fmla="*/ 0 w 126381"/>
                  <a:gd name="connsiteY0" fmla="*/ 63160 h 126319"/>
                  <a:gd name="connsiteX1" fmla="*/ 63222 w 126381"/>
                  <a:gd name="connsiteY1" fmla="*/ 126320 h 126319"/>
                  <a:gd name="connsiteX2" fmla="*/ 126381 w 126381"/>
                  <a:gd name="connsiteY2" fmla="*/ 63160 h 126319"/>
                  <a:gd name="connsiteX3" fmla="*/ 63222 w 126381"/>
                  <a:gd name="connsiteY3" fmla="*/ 0 h 126319"/>
                  <a:gd name="connsiteX4" fmla="*/ 0 w 126381"/>
                  <a:gd name="connsiteY4" fmla="*/ 63160 h 12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381" h="126319">
                    <a:moveTo>
                      <a:pt x="0" y="63160"/>
                    </a:moveTo>
                    <a:cubicBezTo>
                      <a:pt x="0" y="98043"/>
                      <a:pt x="28277" y="126320"/>
                      <a:pt x="63222" y="126320"/>
                    </a:cubicBezTo>
                    <a:cubicBezTo>
                      <a:pt x="98105" y="126320"/>
                      <a:pt x="126381" y="98043"/>
                      <a:pt x="126381" y="63160"/>
                    </a:cubicBezTo>
                    <a:cubicBezTo>
                      <a:pt x="126381" y="28277"/>
                      <a:pt x="98105" y="0"/>
                      <a:pt x="63222" y="0"/>
                    </a:cubicBezTo>
                    <a:cubicBezTo>
                      <a:pt x="28277" y="-62"/>
                      <a:pt x="0" y="28277"/>
                      <a:pt x="0" y="63160"/>
                    </a:cubicBezTo>
                    <a:close/>
                  </a:path>
                </a:pathLst>
              </a:custGeom>
              <a:solidFill>
                <a:srgbClr val="0596FF"/>
              </a:solidFill>
              <a:ln w="9525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BB2234E-0FC7-483F-9F25-78E179F12EDC}"/>
                  </a:ext>
                </a:extLst>
              </p:cNvPr>
              <p:cNvSpPr/>
              <p:nvPr/>
            </p:nvSpPr>
            <p:spPr>
              <a:xfrm>
                <a:off x="7564836" y="1482651"/>
                <a:ext cx="43217" cy="573871"/>
              </a:xfrm>
              <a:custGeom>
                <a:avLst/>
                <a:gdLst>
                  <a:gd name="connsiteX0" fmla="*/ 21609 w 43217"/>
                  <a:gd name="connsiteY0" fmla="*/ 0 h 573871"/>
                  <a:gd name="connsiteX1" fmla="*/ 0 w 43217"/>
                  <a:gd name="connsiteY1" fmla="*/ 21609 h 573871"/>
                  <a:gd name="connsiteX2" fmla="*/ 0 w 43217"/>
                  <a:gd name="connsiteY2" fmla="*/ 552263 h 573871"/>
                  <a:gd name="connsiteX3" fmla="*/ 21609 w 43217"/>
                  <a:gd name="connsiteY3" fmla="*/ 573872 h 573871"/>
                  <a:gd name="connsiteX4" fmla="*/ 43218 w 43217"/>
                  <a:gd name="connsiteY4" fmla="*/ 552263 h 573871"/>
                  <a:gd name="connsiteX5" fmla="*/ 43218 w 43217"/>
                  <a:gd name="connsiteY5" fmla="*/ 21671 h 573871"/>
                  <a:gd name="connsiteX6" fmla="*/ 21609 w 43217"/>
                  <a:gd name="connsiteY6" fmla="*/ 0 h 57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17" h="573871">
                    <a:moveTo>
                      <a:pt x="21609" y="0"/>
                    </a:moveTo>
                    <a:cubicBezTo>
                      <a:pt x="9693" y="0"/>
                      <a:pt x="0" y="9693"/>
                      <a:pt x="0" y="21609"/>
                    </a:cubicBezTo>
                    <a:lnTo>
                      <a:pt x="0" y="552263"/>
                    </a:lnTo>
                    <a:cubicBezTo>
                      <a:pt x="0" y="564240"/>
                      <a:pt x="9693" y="573872"/>
                      <a:pt x="21609" y="573872"/>
                    </a:cubicBezTo>
                    <a:cubicBezTo>
                      <a:pt x="33525" y="573872"/>
                      <a:pt x="43218" y="564179"/>
                      <a:pt x="43218" y="552263"/>
                    </a:cubicBezTo>
                    <a:lnTo>
                      <a:pt x="43218" y="21671"/>
                    </a:lnTo>
                    <a:cubicBezTo>
                      <a:pt x="43218" y="9693"/>
                      <a:pt x="33525" y="0"/>
                      <a:pt x="21609" y="0"/>
                    </a:cubicBezTo>
                    <a:close/>
                  </a:path>
                </a:pathLst>
              </a:custGeom>
              <a:solidFill>
                <a:srgbClr val="0596FF"/>
              </a:solidFill>
              <a:ln w="6350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B4CF7B3-1950-4184-8F39-73E2A3A3DDE0}"/>
                  </a:ext>
                </a:extLst>
              </p:cNvPr>
              <p:cNvSpPr/>
              <p:nvPr/>
            </p:nvSpPr>
            <p:spPr>
              <a:xfrm>
                <a:off x="8162601" y="1482651"/>
                <a:ext cx="43217" cy="573871"/>
              </a:xfrm>
              <a:custGeom>
                <a:avLst/>
                <a:gdLst>
                  <a:gd name="connsiteX0" fmla="*/ 21609 w 43217"/>
                  <a:gd name="connsiteY0" fmla="*/ 0 h 573871"/>
                  <a:gd name="connsiteX1" fmla="*/ 0 w 43217"/>
                  <a:gd name="connsiteY1" fmla="*/ 21609 h 573871"/>
                  <a:gd name="connsiteX2" fmla="*/ 0 w 43217"/>
                  <a:gd name="connsiteY2" fmla="*/ 552263 h 573871"/>
                  <a:gd name="connsiteX3" fmla="*/ 21609 w 43217"/>
                  <a:gd name="connsiteY3" fmla="*/ 573872 h 573871"/>
                  <a:gd name="connsiteX4" fmla="*/ 43218 w 43217"/>
                  <a:gd name="connsiteY4" fmla="*/ 552263 h 573871"/>
                  <a:gd name="connsiteX5" fmla="*/ 43218 w 43217"/>
                  <a:gd name="connsiteY5" fmla="*/ 21671 h 573871"/>
                  <a:gd name="connsiteX6" fmla="*/ 21609 w 43217"/>
                  <a:gd name="connsiteY6" fmla="*/ 0 h 57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17" h="573871">
                    <a:moveTo>
                      <a:pt x="21609" y="0"/>
                    </a:moveTo>
                    <a:cubicBezTo>
                      <a:pt x="9693" y="0"/>
                      <a:pt x="0" y="9693"/>
                      <a:pt x="0" y="21609"/>
                    </a:cubicBezTo>
                    <a:lnTo>
                      <a:pt x="0" y="552263"/>
                    </a:lnTo>
                    <a:cubicBezTo>
                      <a:pt x="0" y="564240"/>
                      <a:pt x="9693" y="573872"/>
                      <a:pt x="21609" y="573872"/>
                    </a:cubicBezTo>
                    <a:cubicBezTo>
                      <a:pt x="33525" y="573872"/>
                      <a:pt x="43218" y="564179"/>
                      <a:pt x="43218" y="552263"/>
                    </a:cubicBezTo>
                    <a:lnTo>
                      <a:pt x="43218" y="21671"/>
                    </a:lnTo>
                    <a:cubicBezTo>
                      <a:pt x="43218" y="9693"/>
                      <a:pt x="33525" y="0"/>
                      <a:pt x="21609" y="0"/>
                    </a:cubicBezTo>
                    <a:close/>
                  </a:path>
                </a:pathLst>
              </a:custGeom>
              <a:solidFill>
                <a:srgbClr val="0596FF"/>
              </a:solidFill>
              <a:ln w="3175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8" name="Rectangle 216">
            <a:extLst>
              <a:ext uri="{FF2B5EF4-FFF2-40B4-BE49-F238E27FC236}">
                <a16:creationId xmlns:a16="http://schemas.microsoft.com/office/drawing/2014/main" id="{A84E8C9F-54A7-40A7-940C-645F38959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699" y="2930374"/>
            <a:ext cx="662973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effectLst/>
                <a:latin typeface="Raleway" pitchFamily="2" charset="0"/>
              </a:rPr>
              <a:t>SBC</a:t>
            </a:r>
          </a:p>
        </p:txBody>
      </p:sp>
      <p:sp>
        <p:nvSpPr>
          <p:cNvPr id="31" name="Rectangle 216">
            <a:extLst>
              <a:ext uri="{FF2B5EF4-FFF2-40B4-BE49-F238E27FC236}">
                <a16:creationId xmlns:a16="http://schemas.microsoft.com/office/drawing/2014/main" id="{43D550E7-7860-4068-ADF7-6B45C6EC0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3" y="2469719"/>
            <a:ext cx="30437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SIP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8FEE790-A5E5-4335-87EC-ED93A0F914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7461" y="3633689"/>
            <a:ext cx="360000" cy="36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AC756DD-DE95-405A-B23E-EFB9A9D57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5241" y="3633689"/>
            <a:ext cx="360000" cy="360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E99BC60-6F26-4089-83A8-01B8EEA02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5888" y="3633689"/>
            <a:ext cx="360000" cy="360000"/>
          </a:xfrm>
          <a:prstGeom prst="rect">
            <a:avLst/>
          </a:prstGeom>
        </p:spPr>
      </p:pic>
      <p:cxnSp>
        <p:nvCxnSpPr>
          <p:cNvPr id="36" name="Google Shape;149;p33">
            <a:extLst>
              <a:ext uri="{FF2B5EF4-FFF2-40B4-BE49-F238E27FC236}">
                <a16:creationId xmlns:a16="http://schemas.microsoft.com/office/drawing/2014/main" id="{78664716-4BD2-48B0-8F25-337B785D1FF2}"/>
              </a:ext>
            </a:extLst>
          </p:cNvPr>
          <p:cNvCxnSpPr>
            <a:cxnSpLocks/>
          </p:cNvCxnSpPr>
          <p:nvPr/>
        </p:nvCxnSpPr>
        <p:spPr>
          <a:xfrm>
            <a:off x="2774170" y="1780304"/>
            <a:ext cx="1395608" cy="0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151;p33">
            <a:extLst>
              <a:ext uri="{FF2B5EF4-FFF2-40B4-BE49-F238E27FC236}">
                <a16:creationId xmlns:a16="http://schemas.microsoft.com/office/drawing/2014/main" id="{DFB964D1-8B8F-47AE-BFCF-65BCB98A5E42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3475241" y="1674869"/>
            <a:ext cx="0" cy="98864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151;p33">
            <a:extLst>
              <a:ext uri="{FF2B5EF4-FFF2-40B4-BE49-F238E27FC236}">
                <a16:creationId xmlns:a16="http://schemas.microsoft.com/office/drawing/2014/main" id="{C54B36AE-D960-4268-9F99-D9727F4E4BE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915888" y="1674869"/>
            <a:ext cx="0" cy="9454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151;p33">
            <a:extLst>
              <a:ext uri="{FF2B5EF4-FFF2-40B4-BE49-F238E27FC236}">
                <a16:creationId xmlns:a16="http://schemas.microsoft.com/office/drawing/2014/main" id="{2C24A373-B715-4570-98E6-567C76335199}"/>
              </a:ext>
            </a:extLst>
          </p:cNvPr>
          <p:cNvCxnSpPr>
            <a:cxnSpLocks/>
          </p:cNvCxnSpPr>
          <p:nvPr/>
        </p:nvCxnSpPr>
        <p:spPr>
          <a:xfrm flipH="1" flipV="1">
            <a:off x="2768437" y="1672475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151;p33">
            <a:extLst>
              <a:ext uri="{FF2B5EF4-FFF2-40B4-BE49-F238E27FC236}">
                <a16:creationId xmlns:a16="http://schemas.microsoft.com/office/drawing/2014/main" id="{FB012DF1-E0E0-4D57-8143-E7601D19B84C}"/>
              </a:ext>
            </a:extLst>
          </p:cNvPr>
          <p:cNvCxnSpPr>
            <a:cxnSpLocks/>
          </p:cNvCxnSpPr>
          <p:nvPr/>
        </p:nvCxnSpPr>
        <p:spPr>
          <a:xfrm flipH="1" flipV="1">
            <a:off x="4169778" y="1672475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151;p33">
            <a:extLst>
              <a:ext uri="{FF2B5EF4-FFF2-40B4-BE49-F238E27FC236}">
                <a16:creationId xmlns:a16="http://schemas.microsoft.com/office/drawing/2014/main" id="{756E1A47-4B1B-4110-93E1-4249500B4552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027461" y="1674869"/>
            <a:ext cx="0" cy="9454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149;p33">
            <a:extLst>
              <a:ext uri="{FF2B5EF4-FFF2-40B4-BE49-F238E27FC236}">
                <a16:creationId xmlns:a16="http://schemas.microsoft.com/office/drawing/2014/main" id="{12A9F1C0-D7EF-4C1A-BF9F-7C64802D1800}"/>
              </a:ext>
            </a:extLst>
          </p:cNvPr>
          <p:cNvCxnSpPr>
            <a:cxnSpLocks/>
          </p:cNvCxnSpPr>
          <p:nvPr/>
        </p:nvCxnSpPr>
        <p:spPr>
          <a:xfrm>
            <a:off x="2773736" y="4091061"/>
            <a:ext cx="1395608" cy="0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151;p33">
            <a:extLst>
              <a:ext uri="{FF2B5EF4-FFF2-40B4-BE49-F238E27FC236}">
                <a16:creationId xmlns:a16="http://schemas.microsoft.com/office/drawing/2014/main" id="{7D17B3D2-FA56-44B5-A1CC-DA737E29AC9F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3475241" y="3993689"/>
            <a:ext cx="2347" cy="86476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151;p33">
            <a:extLst>
              <a:ext uri="{FF2B5EF4-FFF2-40B4-BE49-F238E27FC236}">
                <a16:creationId xmlns:a16="http://schemas.microsoft.com/office/drawing/2014/main" id="{2146C0B9-B346-4658-BFD9-CBB0F90B3848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3915888" y="3993689"/>
            <a:ext cx="0" cy="80041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151;p33">
            <a:extLst>
              <a:ext uri="{FF2B5EF4-FFF2-40B4-BE49-F238E27FC236}">
                <a16:creationId xmlns:a16="http://schemas.microsoft.com/office/drawing/2014/main" id="{3C78CEE8-723C-44BF-AD25-1D2BD9D92D12}"/>
              </a:ext>
            </a:extLst>
          </p:cNvPr>
          <p:cNvCxnSpPr>
            <a:cxnSpLocks/>
          </p:cNvCxnSpPr>
          <p:nvPr/>
        </p:nvCxnSpPr>
        <p:spPr>
          <a:xfrm flipH="1" flipV="1">
            <a:off x="2768003" y="3983232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151;p33">
            <a:extLst>
              <a:ext uri="{FF2B5EF4-FFF2-40B4-BE49-F238E27FC236}">
                <a16:creationId xmlns:a16="http://schemas.microsoft.com/office/drawing/2014/main" id="{F4691944-BC3E-44F9-BDE7-EBA220FF57BD}"/>
              </a:ext>
            </a:extLst>
          </p:cNvPr>
          <p:cNvCxnSpPr>
            <a:cxnSpLocks/>
          </p:cNvCxnSpPr>
          <p:nvPr/>
        </p:nvCxnSpPr>
        <p:spPr>
          <a:xfrm flipH="1" flipV="1">
            <a:off x="4169778" y="3983232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151;p33">
            <a:extLst>
              <a:ext uri="{FF2B5EF4-FFF2-40B4-BE49-F238E27FC236}">
                <a16:creationId xmlns:a16="http://schemas.microsoft.com/office/drawing/2014/main" id="{CCE36723-8077-4742-A192-CA7F64410884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3027461" y="3993689"/>
            <a:ext cx="0" cy="86476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75C23AF-FB17-4A88-8AC0-5C36AE84A4BF}"/>
              </a:ext>
            </a:extLst>
          </p:cNvPr>
          <p:cNvCxnSpPr>
            <a:cxnSpLocks/>
          </p:cNvCxnSpPr>
          <p:nvPr/>
        </p:nvCxnSpPr>
        <p:spPr>
          <a:xfrm>
            <a:off x="334306" y="2714121"/>
            <a:ext cx="3815990" cy="0"/>
          </a:xfrm>
          <a:prstGeom prst="line">
            <a:avLst/>
          </a:prstGeom>
          <a:ln>
            <a:solidFill>
              <a:srgbClr val="B88D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phic 77">
            <a:extLst>
              <a:ext uri="{FF2B5EF4-FFF2-40B4-BE49-F238E27FC236}">
                <a16:creationId xmlns:a16="http://schemas.microsoft.com/office/drawing/2014/main" id="{4E89E8EC-18D0-4B0A-A3A1-6387A9AFF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7695" y="3627791"/>
            <a:ext cx="360000" cy="360000"/>
          </a:xfrm>
          <a:prstGeom prst="rect">
            <a:avLst/>
          </a:prstGeom>
        </p:spPr>
      </p:pic>
      <p:cxnSp>
        <p:nvCxnSpPr>
          <p:cNvPr id="79" name="Google Shape;151;p33">
            <a:extLst>
              <a:ext uri="{FF2B5EF4-FFF2-40B4-BE49-F238E27FC236}">
                <a16:creationId xmlns:a16="http://schemas.microsoft.com/office/drawing/2014/main" id="{D6E0CC9B-69FE-4D3A-AE4C-D0E17B9D3F52}"/>
              </a:ext>
            </a:extLst>
          </p:cNvPr>
          <p:cNvCxnSpPr>
            <a:cxnSpLocks/>
            <a:stCxn id="78" idx="0"/>
            <a:endCxn id="22" idx="1"/>
          </p:cNvCxnSpPr>
          <p:nvPr/>
        </p:nvCxnSpPr>
        <p:spPr>
          <a:xfrm flipV="1">
            <a:off x="1887695" y="3173630"/>
            <a:ext cx="2524" cy="454161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Rectangle 216">
            <a:extLst>
              <a:ext uri="{FF2B5EF4-FFF2-40B4-BE49-F238E27FC236}">
                <a16:creationId xmlns:a16="http://schemas.microsoft.com/office/drawing/2014/main" id="{73A25FE6-5ACF-41A9-844C-175918526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3" y="3460145"/>
            <a:ext cx="30437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SIP</a:t>
            </a:r>
          </a:p>
        </p:txBody>
      </p:sp>
      <p:sp>
        <p:nvSpPr>
          <p:cNvPr id="85" name="Rectangle 216">
            <a:extLst>
              <a:ext uri="{FF2B5EF4-FFF2-40B4-BE49-F238E27FC236}">
                <a16:creationId xmlns:a16="http://schemas.microsoft.com/office/drawing/2014/main" id="{75EF7D06-3CD9-4866-98A5-B128936C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208" y="4037726"/>
            <a:ext cx="6629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err="1">
                <a:ln>
                  <a:noFill/>
                </a:ln>
                <a:effectLst/>
                <a:latin typeface="Raleway"/>
              </a:rPr>
              <a:t>OpenScape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effectLst/>
                <a:latin typeface="Raleway"/>
              </a:rPr>
              <a:t> </a:t>
            </a:r>
            <a:br>
              <a:rPr lang="en-US" altLang="en-US" sz="700" b="0" i="0" u="none" strike="noStrike" cap="none" normalizeH="0" baseline="0" dirty="0">
                <a:ln>
                  <a:noFill/>
                </a:ln>
                <a:effectLst/>
                <a:latin typeface="Raleway" pitchFamily="2" charset="0"/>
              </a:rPr>
            </a:br>
            <a:r>
              <a:rPr lang="en-US" altLang="en-US" sz="700" dirty="0">
                <a:latin typeface="Raleway" pitchFamily="2" charset="0"/>
              </a:rPr>
              <a:t>PBX</a:t>
            </a:r>
            <a:endParaRPr lang="en-US" altLang="en-US" sz="700" b="0" i="0" u="none" strike="noStrike" cap="none" normalizeH="0" baseline="0" dirty="0">
              <a:ln>
                <a:noFill/>
              </a:ln>
              <a:effectLst/>
              <a:latin typeface="Raleway" pitchFamily="2" charset="0"/>
            </a:endParaRPr>
          </a:p>
        </p:txBody>
      </p:sp>
      <p:cxnSp>
        <p:nvCxnSpPr>
          <p:cNvPr id="87" name="Google Shape;151;p33">
            <a:extLst>
              <a:ext uri="{FF2B5EF4-FFF2-40B4-BE49-F238E27FC236}">
                <a16:creationId xmlns:a16="http://schemas.microsoft.com/office/drawing/2014/main" id="{8BD74EC1-BD2D-494A-B2D0-3B4A12075F26}"/>
              </a:ext>
            </a:extLst>
          </p:cNvPr>
          <p:cNvCxnSpPr>
            <a:cxnSpLocks/>
          </p:cNvCxnSpPr>
          <p:nvPr/>
        </p:nvCxnSpPr>
        <p:spPr>
          <a:xfrm>
            <a:off x="2909638" y="1782685"/>
            <a:ext cx="0" cy="36468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151;p33">
            <a:extLst>
              <a:ext uri="{FF2B5EF4-FFF2-40B4-BE49-F238E27FC236}">
                <a16:creationId xmlns:a16="http://schemas.microsoft.com/office/drawing/2014/main" id="{D81BC3C6-EFE5-4DAA-AA82-D7702C8504F6}"/>
              </a:ext>
            </a:extLst>
          </p:cNvPr>
          <p:cNvCxnSpPr>
            <a:cxnSpLocks/>
            <a:endCxn id="78" idx="3"/>
          </p:cNvCxnSpPr>
          <p:nvPr/>
        </p:nvCxnSpPr>
        <p:spPr>
          <a:xfrm flipH="1">
            <a:off x="2067695" y="3806238"/>
            <a:ext cx="292796" cy="1553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151;p33">
            <a:extLst>
              <a:ext uri="{FF2B5EF4-FFF2-40B4-BE49-F238E27FC236}">
                <a16:creationId xmlns:a16="http://schemas.microsoft.com/office/drawing/2014/main" id="{E6CF8217-D06C-4FB0-BA48-8F574BA01E9E}"/>
              </a:ext>
            </a:extLst>
          </p:cNvPr>
          <p:cNvCxnSpPr>
            <a:cxnSpLocks/>
          </p:cNvCxnSpPr>
          <p:nvPr/>
        </p:nvCxnSpPr>
        <p:spPr>
          <a:xfrm>
            <a:off x="2908105" y="4091061"/>
            <a:ext cx="0" cy="36468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151;p33">
            <a:extLst>
              <a:ext uri="{FF2B5EF4-FFF2-40B4-BE49-F238E27FC236}">
                <a16:creationId xmlns:a16="http://schemas.microsoft.com/office/drawing/2014/main" id="{770DC6F1-E0B2-4618-BB33-333FF45D399E}"/>
              </a:ext>
            </a:extLst>
          </p:cNvPr>
          <p:cNvCxnSpPr>
            <a:cxnSpLocks/>
          </p:cNvCxnSpPr>
          <p:nvPr/>
        </p:nvCxnSpPr>
        <p:spPr>
          <a:xfrm flipV="1">
            <a:off x="2355728" y="3806238"/>
            <a:ext cx="0" cy="649504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51;p33">
            <a:extLst>
              <a:ext uri="{FF2B5EF4-FFF2-40B4-BE49-F238E27FC236}">
                <a16:creationId xmlns:a16="http://schemas.microsoft.com/office/drawing/2014/main" id="{50F94CBF-6F5A-44B5-92BD-78173D9FC0C4}"/>
              </a:ext>
            </a:extLst>
          </p:cNvPr>
          <p:cNvCxnSpPr>
            <a:cxnSpLocks/>
          </p:cNvCxnSpPr>
          <p:nvPr/>
        </p:nvCxnSpPr>
        <p:spPr>
          <a:xfrm>
            <a:off x="2355728" y="4455741"/>
            <a:ext cx="552377" cy="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Text Placeholder 3">
            <a:extLst>
              <a:ext uri="{FF2B5EF4-FFF2-40B4-BE49-F238E27FC236}">
                <a16:creationId xmlns:a16="http://schemas.microsoft.com/office/drawing/2014/main" id="{474F3078-C7F7-489D-808E-EAFD7F7F245C}"/>
              </a:ext>
            </a:extLst>
          </p:cNvPr>
          <p:cNvSpPr txBox="1">
            <a:spLocks/>
          </p:cNvSpPr>
          <p:nvPr/>
        </p:nvSpPr>
        <p:spPr>
          <a:xfrm>
            <a:off x="4553808" y="1141550"/>
            <a:ext cx="4250924" cy="3493008"/>
          </a:xfrm>
          <a:prstGeom prst="rect">
            <a:avLst/>
          </a:prstGeom>
        </p:spPr>
        <p:txBody>
          <a:bodyPr anchor="t"/>
          <a:lstStyle>
            <a:lvl1pPr marL="164592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defRPr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err="1">
                <a:solidFill>
                  <a:schemeClr val="accent1"/>
                </a:solidFill>
                <a:latin typeface="+mj-lt"/>
              </a:rPr>
              <a:t>Kundenszenario</a:t>
            </a:r>
            <a:br>
              <a:rPr lang="en-GB" sz="1600" dirty="0">
                <a:solidFill>
                  <a:schemeClr val="accent1"/>
                </a:solidFill>
                <a:latin typeface="+mj-lt"/>
              </a:rPr>
            </a:br>
            <a:endParaRPr lang="en-GB" sz="1600" dirty="0">
              <a:solidFill>
                <a:schemeClr val="accent1"/>
              </a:solidFill>
              <a:latin typeface="+mj-lt"/>
            </a:endParaRPr>
          </a:p>
          <a:p>
            <a:pPr marL="285750" indent="-285750"/>
            <a:r>
              <a:rPr lang="de-DE" dirty="0">
                <a:latin typeface="+mn-lt"/>
              </a:rPr>
              <a:t>Kunde, der die meisten seiner Benutzer auf vollständige UO-Dienste migrieren möchte und Benutzer/Geräte mit speziellen Anforderungen an OpenScape PBX beibehält</a:t>
            </a:r>
          </a:p>
          <a:p>
            <a:pPr marL="285750" indent="-285750"/>
            <a:r>
              <a:rPr lang="de-DE" dirty="0">
                <a:latin typeface="+mn-lt"/>
              </a:rPr>
              <a:t>Die gesamte PSTN-Konnektivität für UO- und OpenScape-Standorte wird mit Unify Office als Carrier realisiert</a:t>
            </a:r>
          </a:p>
          <a:p>
            <a:pPr marL="285750" indent="-285750"/>
            <a:r>
              <a:rPr lang="de-DE" dirty="0">
                <a:latin typeface="+mn-lt"/>
              </a:rPr>
              <a:t>Vernetzung zwischen UO- und OpenScape-PBX-Standorten, um die interne Wahl zwischen OpenScape- und UO-Standorten zu ermöglichen</a:t>
            </a:r>
          </a:p>
          <a:p>
            <a:endParaRPr lang="en-GB" dirty="0"/>
          </a:p>
        </p:txBody>
      </p:sp>
      <p:pic>
        <p:nvPicPr>
          <p:cNvPr id="50" name="Picture 4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4C76D79-CE69-4ED1-A481-8ED95AC539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9" y="1997374"/>
            <a:ext cx="1215812" cy="326330"/>
          </a:xfrm>
          <a:prstGeom prst="rect">
            <a:avLst/>
          </a:prstGeom>
        </p:spPr>
      </p:pic>
      <p:sp>
        <p:nvSpPr>
          <p:cNvPr id="51" name="Google Shape;143;p33">
            <a:extLst>
              <a:ext uri="{FF2B5EF4-FFF2-40B4-BE49-F238E27FC236}">
                <a16:creationId xmlns:a16="http://schemas.microsoft.com/office/drawing/2014/main" id="{00661FBC-5DE3-49A2-886E-60AD6B030D32}"/>
              </a:ext>
            </a:extLst>
          </p:cNvPr>
          <p:cNvSpPr txBox="1"/>
          <p:nvPr/>
        </p:nvSpPr>
        <p:spPr>
          <a:xfrm>
            <a:off x="387796" y="1302265"/>
            <a:ext cx="815496" cy="38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  <a:t>PSTN </a:t>
            </a:r>
            <a:br>
              <a:rPr lang="en-GB" sz="10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</a:br>
            <a:r>
              <a:rPr lang="en-GB" sz="8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  <a:t>by RingCentral</a:t>
            </a:r>
            <a:endParaRPr lang="en-GB" sz="800" dirty="0">
              <a:solidFill>
                <a:schemeClr val="bg1">
                  <a:lumMod val="25000"/>
                  <a:lumOff val="75000"/>
                </a:schemeClr>
              </a:solidFill>
              <a:latin typeface="Raleway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7DBAFD-E932-4110-9F00-7B65ABE08699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65758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08F5AF-151D-4ADA-BB18-4ECC8FE4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Unify Office Hybrid Networking – Co-Exist Transition </a:t>
            </a:r>
            <a:r>
              <a:rPr lang="en-GB" dirty="0" err="1"/>
              <a:t>Szenario</a:t>
            </a:r>
            <a:r>
              <a:rPr lang="en-GB" dirty="0"/>
              <a:t>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4CD5E-6E3E-4216-B8FC-F457144F2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600" b="0" dirty="0">
                <a:latin typeface="Verdana"/>
                <a:ea typeface="Verdana"/>
                <a:cs typeface="Verdana"/>
                <a:sym typeface="Verdana"/>
              </a:rPr>
              <a:t>Kunde mit PSTN-Verbindung zu OpenScape PBX/SBC über UO BYOC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5606A-3E49-4E7D-9D57-FC5661100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28</a:t>
            </a:fld>
            <a:endParaRPr lang="nl-NL"/>
          </a:p>
        </p:txBody>
      </p:sp>
      <p:cxnSp>
        <p:nvCxnSpPr>
          <p:cNvPr id="90" name="Google Shape;151;p33">
            <a:extLst>
              <a:ext uri="{FF2B5EF4-FFF2-40B4-BE49-F238E27FC236}">
                <a16:creationId xmlns:a16="http://schemas.microsoft.com/office/drawing/2014/main" id="{97C4D169-1C16-463F-A876-BD5E153AC0DE}"/>
              </a:ext>
            </a:extLst>
          </p:cNvPr>
          <p:cNvCxnSpPr>
            <a:cxnSpLocks/>
          </p:cNvCxnSpPr>
          <p:nvPr/>
        </p:nvCxnSpPr>
        <p:spPr>
          <a:xfrm flipH="1">
            <a:off x="2623987" y="2144984"/>
            <a:ext cx="288033" cy="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raphic 13" descr="Cloud outline">
            <a:extLst>
              <a:ext uri="{FF2B5EF4-FFF2-40B4-BE49-F238E27FC236}">
                <a16:creationId xmlns:a16="http://schemas.microsoft.com/office/drawing/2014/main" id="{024AD40D-3A7C-43E4-AF0D-CE255B8CB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42" y="1142069"/>
            <a:ext cx="1656000" cy="1656000"/>
          </a:xfrm>
          <a:prstGeom prst="rect">
            <a:avLst/>
          </a:prstGeom>
        </p:spPr>
      </p:pic>
      <p:cxnSp>
        <p:nvCxnSpPr>
          <p:cNvPr id="20" name="Google Shape;151;p33">
            <a:extLst>
              <a:ext uri="{FF2B5EF4-FFF2-40B4-BE49-F238E27FC236}">
                <a16:creationId xmlns:a16="http://schemas.microsoft.com/office/drawing/2014/main" id="{63C4385F-9F1C-43BC-8913-773C72A128FB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890219" y="2381542"/>
            <a:ext cx="0" cy="432088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51;p33">
            <a:extLst>
              <a:ext uri="{FF2B5EF4-FFF2-40B4-BE49-F238E27FC236}">
                <a16:creationId xmlns:a16="http://schemas.microsoft.com/office/drawing/2014/main" id="{E584F5EB-E63E-49A2-BB21-6521E146A7DC}"/>
              </a:ext>
            </a:extLst>
          </p:cNvPr>
          <p:cNvCxnSpPr>
            <a:cxnSpLocks/>
            <a:stCxn id="78" idx="1"/>
          </p:cNvCxnSpPr>
          <p:nvPr/>
        </p:nvCxnSpPr>
        <p:spPr>
          <a:xfrm flipH="1" flipV="1">
            <a:off x="815423" y="3296025"/>
            <a:ext cx="892272" cy="511766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089C8A2-8987-45B0-B39A-19E29C24DF9A}"/>
              </a:ext>
            </a:extLst>
          </p:cNvPr>
          <p:cNvSpPr/>
          <p:nvPr/>
        </p:nvSpPr>
        <p:spPr>
          <a:xfrm>
            <a:off x="353354" y="2806836"/>
            <a:ext cx="882375" cy="502220"/>
          </a:xfrm>
          <a:custGeom>
            <a:avLst/>
            <a:gdLst>
              <a:gd name="connsiteX0" fmla="*/ 149838 w 882375"/>
              <a:gd name="connsiteY0" fmla="*/ 501383 h 502220"/>
              <a:gd name="connsiteX1" fmla="*/ 191291 w 882375"/>
              <a:gd name="connsiteY1" fmla="*/ 502220 h 502220"/>
              <a:gd name="connsiteX2" fmla="*/ 756837 w 882375"/>
              <a:gd name="connsiteY2" fmla="*/ 502220 h 502220"/>
              <a:gd name="connsiteX3" fmla="*/ 882374 w 882375"/>
              <a:gd name="connsiteY3" fmla="*/ 375685 h 502220"/>
              <a:gd name="connsiteX4" fmla="*/ 757884 w 882375"/>
              <a:gd name="connsiteY4" fmla="*/ 250157 h 502220"/>
              <a:gd name="connsiteX5" fmla="*/ 747419 w 882375"/>
              <a:gd name="connsiteY5" fmla="*/ 250157 h 502220"/>
              <a:gd name="connsiteX6" fmla="*/ 681490 w 882375"/>
              <a:gd name="connsiteY6" fmla="*/ 122446 h 502220"/>
              <a:gd name="connsiteX7" fmla="*/ 538112 w 882375"/>
              <a:gd name="connsiteY7" fmla="*/ 102563 h 502220"/>
              <a:gd name="connsiteX8" fmla="*/ 284805 w 882375"/>
              <a:gd name="connsiteY8" fmla="*/ 20688 h 502220"/>
              <a:gd name="connsiteX9" fmla="*/ 182285 w 882375"/>
              <a:gd name="connsiteY9" fmla="*/ 187350 h 502220"/>
              <a:gd name="connsiteX10" fmla="*/ 182285 w 882375"/>
              <a:gd name="connsiteY10" fmla="*/ 189443 h 502220"/>
              <a:gd name="connsiteX11" fmla="*/ 157449 w 882375"/>
              <a:gd name="connsiteY11" fmla="*/ 187420 h 502220"/>
              <a:gd name="connsiteX12" fmla="*/ 0 w 882375"/>
              <a:gd name="connsiteY12" fmla="*/ 344504 h 502220"/>
              <a:gd name="connsiteX13" fmla="*/ 14834 w 882375"/>
              <a:gd name="connsiteY13" fmla="*/ 411362 h 502220"/>
              <a:gd name="connsiteX14" fmla="*/ 149838 w 882375"/>
              <a:gd name="connsiteY14" fmla="*/ 501383 h 502220"/>
              <a:gd name="connsiteX15" fmla="*/ 48304 w 882375"/>
              <a:gd name="connsiteY15" fmla="*/ 262742 h 502220"/>
              <a:gd name="connsiteX16" fmla="*/ 157443 w 882375"/>
              <a:gd name="connsiteY16" fmla="*/ 208348 h 502220"/>
              <a:gd name="connsiteX17" fmla="*/ 178896 w 882375"/>
              <a:gd name="connsiteY17" fmla="*/ 210095 h 502220"/>
              <a:gd name="connsiteX18" fmla="*/ 203208 w 882375"/>
              <a:gd name="connsiteY18" fmla="*/ 214071 h 502220"/>
              <a:gd name="connsiteX19" fmla="*/ 203208 w 882375"/>
              <a:gd name="connsiteY19" fmla="*/ 187346 h 502220"/>
              <a:gd name="connsiteX20" fmla="*/ 371569 w 882375"/>
              <a:gd name="connsiteY20" fmla="*/ 21044 h 502220"/>
              <a:gd name="connsiteX21" fmla="*/ 519489 w 882375"/>
              <a:gd name="connsiteY21" fmla="*/ 112118 h 502220"/>
              <a:gd name="connsiteX22" fmla="*/ 527800 w 882375"/>
              <a:gd name="connsiteY22" fmla="*/ 128307 h 502220"/>
              <a:gd name="connsiteX23" fmla="*/ 544985 w 882375"/>
              <a:gd name="connsiteY23" fmla="*/ 122328 h 502220"/>
              <a:gd name="connsiteX24" fmla="*/ 718562 w 882375"/>
              <a:gd name="connsiteY24" fmla="*/ 204476 h 502220"/>
              <a:gd name="connsiteX25" fmla="*/ 726488 w 882375"/>
              <a:gd name="connsiteY25" fmla="*/ 250157 h 502220"/>
              <a:gd name="connsiteX26" fmla="*/ 726488 w 882375"/>
              <a:gd name="connsiteY26" fmla="*/ 271087 h 502220"/>
              <a:gd name="connsiteX27" fmla="*/ 757883 w 882375"/>
              <a:gd name="connsiteY27" fmla="*/ 271087 h 502220"/>
              <a:gd name="connsiteX28" fmla="*/ 861434 w 882375"/>
              <a:gd name="connsiteY28" fmla="*/ 377729 h 502220"/>
              <a:gd name="connsiteX29" fmla="*/ 756837 w 882375"/>
              <a:gd name="connsiteY29" fmla="*/ 481290 h 502220"/>
              <a:gd name="connsiteX30" fmla="*/ 169625 w 882375"/>
              <a:gd name="connsiteY30" fmla="*/ 481290 h 502220"/>
              <a:gd name="connsiteX31" fmla="*/ 150975 w 882375"/>
              <a:gd name="connsiteY31" fmla="*/ 480483 h 502220"/>
              <a:gd name="connsiteX32" fmla="*/ 20991 w 882375"/>
              <a:gd name="connsiteY32" fmla="*/ 338787 h 502220"/>
              <a:gd name="connsiteX33" fmla="*/ 48301 w 882375"/>
              <a:gd name="connsiteY33" fmla="*/ 262742 h 50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2375" h="502220">
                <a:moveTo>
                  <a:pt x="149838" y="501383"/>
                </a:moveTo>
                <a:cubicBezTo>
                  <a:pt x="160419" y="501960"/>
                  <a:pt x="191291" y="502220"/>
                  <a:pt x="191291" y="502220"/>
                </a:cubicBezTo>
                <a:lnTo>
                  <a:pt x="756837" y="502220"/>
                </a:lnTo>
                <a:cubicBezTo>
                  <a:pt x="826445" y="501945"/>
                  <a:pt x="882651" y="445293"/>
                  <a:pt x="882374" y="375685"/>
                </a:cubicBezTo>
                <a:cubicBezTo>
                  <a:pt x="882102" y="306875"/>
                  <a:pt x="826690" y="251000"/>
                  <a:pt x="757884" y="250157"/>
                </a:cubicBezTo>
                <a:lnTo>
                  <a:pt x="747419" y="250157"/>
                </a:lnTo>
                <a:cubicBezTo>
                  <a:pt x="747322" y="199445"/>
                  <a:pt x="722774" y="151895"/>
                  <a:pt x="681490" y="122446"/>
                </a:cubicBezTo>
                <a:cubicBezTo>
                  <a:pt x="639662" y="93181"/>
                  <a:pt x="586325" y="85784"/>
                  <a:pt x="538112" y="102563"/>
                </a:cubicBezTo>
                <a:cubicBezTo>
                  <a:pt x="490773" y="10005"/>
                  <a:pt x="377363" y="-26652"/>
                  <a:pt x="284805" y="20688"/>
                </a:cubicBezTo>
                <a:cubicBezTo>
                  <a:pt x="222174" y="52721"/>
                  <a:pt x="182632" y="117003"/>
                  <a:pt x="182285" y="187350"/>
                </a:cubicBezTo>
                <a:lnTo>
                  <a:pt x="182285" y="189443"/>
                </a:lnTo>
                <a:cubicBezTo>
                  <a:pt x="174074" y="188099"/>
                  <a:pt x="165769" y="187423"/>
                  <a:pt x="157449" y="187420"/>
                </a:cubicBezTo>
                <a:cubicBezTo>
                  <a:pt x="70593" y="187320"/>
                  <a:pt x="101" y="257648"/>
                  <a:pt x="0" y="344504"/>
                </a:cubicBezTo>
                <a:cubicBezTo>
                  <a:pt x="-27" y="367609"/>
                  <a:pt x="5038" y="390436"/>
                  <a:pt x="14834" y="411362"/>
                </a:cubicBezTo>
                <a:cubicBezTo>
                  <a:pt x="40256" y="463565"/>
                  <a:pt x="91874" y="497984"/>
                  <a:pt x="149838" y="501383"/>
                </a:cubicBezTo>
                <a:close/>
                <a:moveTo>
                  <a:pt x="48304" y="262742"/>
                </a:moveTo>
                <a:cubicBezTo>
                  <a:pt x="74414" y="228829"/>
                  <a:pt x="114646" y="208777"/>
                  <a:pt x="157443" y="208348"/>
                </a:cubicBezTo>
                <a:cubicBezTo>
                  <a:pt x="164629" y="208354"/>
                  <a:pt x="171803" y="208938"/>
                  <a:pt x="178896" y="210095"/>
                </a:cubicBezTo>
                <a:lnTo>
                  <a:pt x="203208" y="214071"/>
                </a:lnTo>
                <a:lnTo>
                  <a:pt x="203208" y="187346"/>
                </a:lnTo>
                <a:cubicBezTo>
                  <a:pt x="203776" y="94931"/>
                  <a:pt x="279154" y="20475"/>
                  <a:pt x="371569" y="21044"/>
                </a:cubicBezTo>
                <a:cubicBezTo>
                  <a:pt x="434005" y="21428"/>
                  <a:pt x="491034" y="56541"/>
                  <a:pt x="519489" y="112118"/>
                </a:cubicBezTo>
                <a:lnTo>
                  <a:pt x="527800" y="128307"/>
                </a:lnTo>
                <a:lnTo>
                  <a:pt x="544985" y="122328"/>
                </a:lnTo>
                <a:cubicBezTo>
                  <a:pt x="615602" y="97081"/>
                  <a:pt x="693314" y="133859"/>
                  <a:pt x="718562" y="204476"/>
                </a:cubicBezTo>
                <a:cubicBezTo>
                  <a:pt x="723803" y="219135"/>
                  <a:pt x="726484" y="234588"/>
                  <a:pt x="726488" y="250157"/>
                </a:cubicBezTo>
                <a:lnTo>
                  <a:pt x="726488" y="271087"/>
                </a:lnTo>
                <a:lnTo>
                  <a:pt x="757883" y="271087"/>
                </a:lnTo>
                <a:cubicBezTo>
                  <a:pt x="815926" y="271941"/>
                  <a:pt x="862288" y="319686"/>
                  <a:pt x="861434" y="377729"/>
                </a:cubicBezTo>
                <a:cubicBezTo>
                  <a:pt x="860591" y="434975"/>
                  <a:pt x="814089" y="481018"/>
                  <a:pt x="756837" y="481290"/>
                </a:cubicBezTo>
                <a:lnTo>
                  <a:pt x="169625" y="481290"/>
                </a:lnTo>
                <a:lnTo>
                  <a:pt x="150975" y="480483"/>
                </a:lnTo>
                <a:cubicBezTo>
                  <a:pt x="75952" y="477249"/>
                  <a:pt x="17757" y="413809"/>
                  <a:pt x="20991" y="338787"/>
                </a:cubicBezTo>
                <a:cubicBezTo>
                  <a:pt x="22178" y="311256"/>
                  <a:pt x="31702" y="284737"/>
                  <a:pt x="48301" y="262742"/>
                </a:cubicBezTo>
                <a:close/>
              </a:path>
            </a:pathLst>
          </a:custGeom>
          <a:solidFill>
            <a:srgbClr val="0596FF"/>
          </a:solidFill>
          <a:ln w="0" cap="flat">
            <a:solidFill>
              <a:srgbClr val="0596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5DEED82-6EA0-45E2-B901-DC535A9EA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7461" y="1314869"/>
            <a:ext cx="360000" cy="360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453A78-58FD-46ED-8FA2-910617CFF6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5241" y="1314869"/>
            <a:ext cx="360000" cy="36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99779EB-02EB-41CE-AACA-FA1A8A540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5888" y="1314869"/>
            <a:ext cx="360000" cy="360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FAEC442-F752-4AEF-A351-0423D07453C8}"/>
              </a:ext>
            </a:extLst>
          </p:cNvPr>
          <p:cNvGrpSpPr/>
          <p:nvPr/>
        </p:nvGrpSpPr>
        <p:grpSpPr>
          <a:xfrm>
            <a:off x="1710219" y="2813630"/>
            <a:ext cx="360000" cy="360000"/>
            <a:chOff x="6353646" y="3888511"/>
            <a:chExt cx="360000" cy="360000"/>
          </a:xfrm>
        </p:grpSpPr>
        <p:sp>
          <p:nvSpPr>
            <p:cNvPr id="22" name="Graphic 21">
              <a:extLst>
                <a:ext uri="{FF2B5EF4-FFF2-40B4-BE49-F238E27FC236}">
                  <a16:creationId xmlns:a16="http://schemas.microsoft.com/office/drawing/2014/main" id="{7540C5B2-59C8-4678-9EB5-C1C81DB91D87}"/>
                </a:ext>
              </a:extLst>
            </p:cNvPr>
            <p:cNvSpPr/>
            <p:nvPr/>
          </p:nvSpPr>
          <p:spPr>
            <a:xfrm>
              <a:off x="6353646" y="3888511"/>
              <a:ext cx="360000" cy="360000"/>
            </a:xfrm>
            <a:custGeom>
              <a:avLst/>
              <a:gdLst>
                <a:gd name="connsiteX0" fmla="*/ 1438538 w 1438538"/>
                <a:gd name="connsiteY0" fmla="*/ 719269 h 1438538"/>
                <a:gd name="connsiteX1" fmla="*/ 719269 w 1438538"/>
                <a:gd name="connsiteY1" fmla="*/ 1438538 h 1438538"/>
                <a:gd name="connsiteX2" fmla="*/ 0 w 1438538"/>
                <a:gd name="connsiteY2" fmla="*/ 719269 h 1438538"/>
                <a:gd name="connsiteX3" fmla="*/ 719269 w 1438538"/>
                <a:gd name="connsiteY3" fmla="*/ 0 h 1438538"/>
                <a:gd name="connsiteX4" fmla="*/ 1438538 w 1438538"/>
                <a:gd name="connsiteY4" fmla="*/ 719269 h 143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8538" h="1438538">
                  <a:moveTo>
                    <a:pt x="1438538" y="719269"/>
                  </a:moveTo>
                  <a:cubicBezTo>
                    <a:pt x="1438538" y="1116510"/>
                    <a:pt x="1116510" y="1438538"/>
                    <a:pt x="719269" y="1438538"/>
                  </a:cubicBezTo>
                  <a:cubicBezTo>
                    <a:pt x="322028" y="1438538"/>
                    <a:pt x="0" y="1116510"/>
                    <a:pt x="0" y="719269"/>
                  </a:cubicBezTo>
                  <a:cubicBezTo>
                    <a:pt x="0" y="322028"/>
                    <a:pt x="322028" y="0"/>
                    <a:pt x="719269" y="0"/>
                  </a:cubicBezTo>
                  <a:cubicBezTo>
                    <a:pt x="1116510" y="0"/>
                    <a:pt x="1438538" y="322028"/>
                    <a:pt x="1438538" y="719269"/>
                  </a:cubicBezTo>
                  <a:close/>
                </a:path>
              </a:pathLst>
            </a:custGeom>
            <a:noFill/>
            <a:ln w="9525" cap="rnd">
              <a:solidFill>
                <a:srgbClr val="0596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3" name="Graphic 21">
              <a:extLst>
                <a:ext uri="{FF2B5EF4-FFF2-40B4-BE49-F238E27FC236}">
                  <a16:creationId xmlns:a16="http://schemas.microsoft.com/office/drawing/2014/main" id="{54E5DC05-C4E9-492C-AACC-D22D1AF5AF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53445" y="3979689"/>
              <a:ext cx="160409" cy="177647"/>
              <a:chOff x="7564836" y="1425681"/>
              <a:chExt cx="640982" cy="709869"/>
            </a:xfrm>
            <a:solidFill>
              <a:srgbClr val="A375FF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0888322-3A7B-4A17-906F-32F0A9E4C67E}"/>
                  </a:ext>
                </a:extLst>
              </p:cNvPr>
              <p:cNvSpPr/>
              <p:nvPr/>
            </p:nvSpPr>
            <p:spPr>
              <a:xfrm>
                <a:off x="7653426" y="1425681"/>
                <a:ext cx="450884" cy="709869"/>
              </a:xfrm>
              <a:custGeom>
                <a:avLst/>
                <a:gdLst>
                  <a:gd name="connsiteX0" fmla="*/ 364142 w 450885"/>
                  <a:gd name="connsiteY0" fmla="*/ 6344 h 709869"/>
                  <a:gd name="connsiteX1" fmla="*/ 333580 w 450885"/>
                  <a:gd name="connsiteY1" fmla="*/ 6344 h 709869"/>
                  <a:gd name="connsiteX2" fmla="*/ 333580 w 450885"/>
                  <a:gd name="connsiteY2" fmla="*/ 36905 h 709869"/>
                  <a:gd name="connsiteX3" fmla="*/ 376736 w 450885"/>
                  <a:gd name="connsiteY3" fmla="*/ 79999 h 709869"/>
                  <a:gd name="connsiteX4" fmla="*/ 220473 w 450885"/>
                  <a:gd name="connsiteY4" fmla="*/ 79999 h 709869"/>
                  <a:gd name="connsiteX5" fmla="*/ 198864 w 450885"/>
                  <a:gd name="connsiteY5" fmla="*/ 101608 h 709869"/>
                  <a:gd name="connsiteX6" fmla="*/ 198864 w 450885"/>
                  <a:gd name="connsiteY6" fmla="*/ 190267 h 709869"/>
                  <a:gd name="connsiteX7" fmla="*/ 60196 w 450885"/>
                  <a:gd name="connsiteY7" fmla="*/ 354063 h 709869"/>
                  <a:gd name="connsiteX8" fmla="*/ 208866 w 450885"/>
                  <a:gd name="connsiteY8" fmla="*/ 519340 h 709869"/>
                  <a:gd name="connsiteX9" fmla="*/ 208866 w 450885"/>
                  <a:gd name="connsiteY9" fmla="*/ 586513 h 709869"/>
                  <a:gd name="connsiteX10" fmla="*/ 73532 w 450885"/>
                  <a:gd name="connsiteY10" fmla="*/ 586513 h 709869"/>
                  <a:gd name="connsiteX11" fmla="*/ 117367 w 450885"/>
                  <a:gd name="connsiteY11" fmla="*/ 542678 h 709869"/>
                  <a:gd name="connsiteX12" fmla="*/ 117367 w 450885"/>
                  <a:gd name="connsiteY12" fmla="*/ 512117 h 709869"/>
                  <a:gd name="connsiteX13" fmla="*/ 86806 w 450885"/>
                  <a:gd name="connsiteY13" fmla="*/ 512117 h 709869"/>
                  <a:gd name="connsiteX14" fmla="*/ 6359 w 450885"/>
                  <a:gd name="connsiteY14" fmla="*/ 592502 h 709869"/>
                  <a:gd name="connsiteX15" fmla="*/ 0 w 450885"/>
                  <a:gd name="connsiteY15" fmla="*/ 607813 h 709869"/>
                  <a:gd name="connsiteX16" fmla="*/ 6359 w 450885"/>
                  <a:gd name="connsiteY16" fmla="*/ 623125 h 709869"/>
                  <a:gd name="connsiteX17" fmla="*/ 86806 w 450885"/>
                  <a:gd name="connsiteY17" fmla="*/ 703510 h 709869"/>
                  <a:gd name="connsiteX18" fmla="*/ 102056 w 450885"/>
                  <a:gd name="connsiteY18" fmla="*/ 709869 h 709869"/>
                  <a:gd name="connsiteX19" fmla="*/ 117367 w 450885"/>
                  <a:gd name="connsiteY19" fmla="*/ 703510 h 709869"/>
                  <a:gd name="connsiteX20" fmla="*/ 117367 w 450885"/>
                  <a:gd name="connsiteY20" fmla="*/ 672949 h 709869"/>
                  <a:gd name="connsiteX21" fmla="*/ 74211 w 450885"/>
                  <a:gd name="connsiteY21" fmla="*/ 629854 h 709869"/>
                  <a:gd name="connsiteX22" fmla="*/ 230475 w 450885"/>
                  <a:gd name="connsiteY22" fmla="*/ 629854 h 709869"/>
                  <a:gd name="connsiteX23" fmla="*/ 252084 w 450885"/>
                  <a:gd name="connsiteY23" fmla="*/ 608245 h 709869"/>
                  <a:gd name="connsiteX24" fmla="*/ 252084 w 450885"/>
                  <a:gd name="connsiteY24" fmla="*/ 518229 h 709869"/>
                  <a:gd name="connsiteX25" fmla="*/ 392789 w 450885"/>
                  <a:gd name="connsiteY25" fmla="*/ 354124 h 709869"/>
                  <a:gd name="connsiteX26" fmla="*/ 242082 w 450885"/>
                  <a:gd name="connsiteY26" fmla="*/ 188662 h 709869"/>
                  <a:gd name="connsiteX27" fmla="*/ 242082 w 450885"/>
                  <a:gd name="connsiteY27" fmla="*/ 123279 h 709869"/>
                  <a:gd name="connsiteX28" fmla="*/ 377416 w 450885"/>
                  <a:gd name="connsiteY28" fmla="*/ 123279 h 709869"/>
                  <a:gd name="connsiteX29" fmla="*/ 333580 w 450885"/>
                  <a:gd name="connsiteY29" fmla="*/ 167176 h 709869"/>
                  <a:gd name="connsiteX30" fmla="*/ 333580 w 450885"/>
                  <a:gd name="connsiteY30" fmla="*/ 197737 h 709869"/>
                  <a:gd name="connsiteX31" fmla="*/ 348892 w 450885"/>
                  <a:gd name="connsiteY31" fmla="*/ 204096 h 709869"/>
                  <a:gd name="connsiteX32" fmla="*/ 364203 w 450885"/>
                  <a:gd name="connsiteY32" fmla="*/ 197737 h 709869"/>
                  <a:gd name="connsiteX33" fmla="*/ 444589 w 450885"/>
                  <a:gd name="connsiteY33" fmla="*/ 117290 h 709869"/>
                  <a:gd name="connsiteX34" fmla="*/ 450886 w 450885"/>
                  <a:gd name="connsiteY34" fmla="*/ 101979 h 709869"/>
                  <a:gd name="connsiteX35" fmla="*/ 444527 w 450885"/>
                  <a:gd name="connsiteY35" fmla="*/ 86667 h 709869"/>
                  <a:gd name="connsiteX36" fmla="*/ 364142 w 450885"/>
                  <a:gd name="connsiteY36" fmla="*/ 6344 h 709869"/>
                  <a:gd name="connsiteX37" fmla="*/ 349571 w 450885"/>
                  <a:gd name="connsiteY37" fmla="*/ 354124 h 709869"/>
                  <a:gd name="connsiteX38" fmla="*/ 226523 w 450885"/>
                  <a:gd name="connsiteY38" fmla="*/ 477172 h 709869"/>
                  <a:gd name="connsiteX39" fmla="*/ 103476 w 450885"/>
                  <a:gd name="connsiteY39" fmla="*/ 354124 h 709869"/>
                  <a:gd name="connsiteX40" fmla="*/ 226523 w 450885"/>
                  <a:gd name="connsiteY40" fmla="*/ 231077 h 709869"/>
                  <a:gd name="connsiteX41" fmla="*/ 349571 w 450885"/>
                  <a:gd name="connsiteY41" fmla="*/ 354124 h 709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50885" h="709869">
                    <a:moveTo>
                      <a:pt x="364142" y="6344"/>
                    </a:moveTo>
                    <a:cubicBezTo>
                      <a:pt x="355683" y="-2115"/>
                      <a:pt x="341977" y="-2115"/>
                      <a:pt x="333580" y="6344"/>
                    </a:cubicBezTo>
                    <a:cubicBezTo>
                      <a:pt x="325122" y="14802"/>
                      <a:pt x="325122" y="28447"/>
                      <a:pt x="333580" y="36905"/>
                    </a:cubicBezTo>
                    <a:lnTo>
                      <a:pt x="376736" y="79999"/>
                    </a:lnTo>
                    <a:lnTo>
                      <a:pt x="220473" y="79999"/>
                    </a:lnTo>
                    <a:cubicBezTo>
                      <a:pt x="208557" y="79999"/>
                      <a:pt x="198864" y="89693"/>
                      <a:pt x="198864" y="101608"/>
                    </a:cubicBezTo>
                    <a:lnTo>
                      <a:pt x="198864" y="190267"/>
                    </a:lnTo>
                    <a:cubicBezTo>
                      <a:pt x="120331" y="203479"/>
                      <a:pt x="60196" y="271825"/>
                      <a:pt x="60196" y="354063"/>
                    </a:cubicBezTo>
                    <a:cubicBezTo>
                      <a:pt x="60196" y="439819"/>
                      <a:pt x="125394" y="510511"/>
                      <a:pt x="208866" y="519340"/>
                    </a:cubicBezTo>
                    <a:lnTo>
                      <a:pt x="208866" y="586513"/>
                    </a:lnTo>
                    <a:lnTo>
                      <a:pt x="73532" y="586513"/>
                    </a:lnTo>
                    <a:lnTo>
                      <a:pt x="117367" y="542678"/>
                    </a:lnTo>
                    <a:cubicBezTo>
                      <a:pt x="125826" y="534219"/>
                      <a:pt x="125826" y="520575"/>
                      <a:pt x="117367" y="512117"/>
                    </a:cubicBezTo>
                    <a:cubicBezTo>
                      <a:pt x="108909" y="503658"/>
                      <a:pt x="95203" y="503658"/>
                      <a:pt x="86806" y="512117"/>
                    </a:cubicBezTo>
                    <a:lnTo>
                      <a:pt x="6359" y="592502"/>
                    </a:lnTo>
                    <a:cubicBezTo>
                      <a:pt x="2284" y="596577"/>
                      <a:pt x="0" y="602071"/>
                      <a:pt x="0" y="607813"/>
                    </a:cubicBezTo>
                    <a:cubicBezTo>
                      <a:pt x="0" y="613555"/>
                      <a:pt x="2284" y="619050"/>
                      <a:pt x="6359" y="623125"/>
                    </a:cubicBezTo>
                    <a:lnTo>
                      <a:pt x="86806" y="703510"/>
                    </a:lnTo>
                    <a:cubicBezTo>
                      <a:pt x="91005" y="707708"/>
                      <a:pt x="96561" y="709869"/>
                      <a:pt x="102056" y="709869"/>
                    </a:cubicBezTo>
                    <a:cubicBezTo>
                      <a:pt x="107613" y="709869"/>
                      <a:pt x="113107" y="707770"/>
                      <a:pt x="117367" y="703510"/>
                    </a:cubicBezTo>
                    <a:cubicBezTo>
                      <a:pt x="125826" y="695052"/>
                      <a:pt x="125826" y="681345"/>
                      <a:pt x="117367" y="672949"/>
                    </a:cubicBezTo>
                    <a:lnTo>
                      <a:pt x="74211" y="629854"/>
                    </a:lnTo>
                    <a:lnTo>
                      <a:pt x="230475" y="629854"/>
                    </a:lnTo>
                    <a:cubicBezTo>
                      <a:pt x="242391" y="629854"/>
                      <a:pt x="252084" y="620161"/>
                      <a:pt x="252084" y="608245"/>
                    </a:cubicBezTo>
                    <a:lnTo>
                      <a:pt x="252084" y="518229"/>
                    </a:lnTo>
                    <a:cubicBezTo>
                      <a:pt x="331605" y="505881"/>
                      <a:pt x="392789" y="437103"/>
                      <a:pt x="392789" y="354124"/>
                    </a:cubicBezTo>
                    <a:cubicBezTo>
                      <a:pt x="392789" y="267689"/>
                      <a:pt x="326480" y="196564"/>
                      <a:pt x="242082" y="188662"/>
                    </a:cubicBezTo>
                    <a:lnTo>
                      <a:pt x="242082" y="123279"/>
                    </a:lnTo>
                    <a:lnTo>
                      <a:pt x="377416" y="123279"/>
                    </a:lnTo>
                    <a:lnTo>
                      <a:pt x="333580" y="167176"/>
                    </a:lnTo>
                    <a:cubicBezTo>
                      <a:pt x="325122" y="175634"/>
                      <a:pt x="325122" y="189279"/>
                      <a:pt x="333580" y="197737"/>
                    </a:cubicBezTo>
                    <a:cubicBezTo>
                      <a:pt x="337779" y="201936"/>
                      <a:pt x="343335" y="204096"/>
                      <a:pt x="348892" y="204096"/>
                    </a:cubicBezTo>
                    <a:cubicBezTo>
                      <a:pt x="354448" y="204096"/>
                      <a:pt x="359943" y="201997"/>
                      <a:pt x="364203" y="197737"/>
                    </a:cubicBezTo>
                    <a:lnTo>
                      <a:pt x="444589" y="117290"/>
                    </a:lnTo>
                    <a:cubicBezTo>
                      <a:pt x="448602" y="113215"/>
                      <a:pt x="450886" y="107721"/>
                      <a:pt x="450886" y="101979"/>
                    </a:cubicBezTo>
                    <a:cubicBezTo>
                      <a:pt x="450886" y="96237"/>
                      <a:pt x="448602" y="90742"/>
                      <a:pt x="444527" y="86667"/>
                    </a:cubicBezTo>
                    <a:lnTo>
                      <a:pt x="364142" y="6344"/>
                    </a:lnTo>
                    <a:close/>
                    <a:moveTo>
                      <a:pt x="349571" y="354124"/>
                    </a:moveTo>
                    <a:cubicBezTo>
                      <a:pt x="349571" y="421976"/>
                      <a:pt x="294376" y="477172"/>
                      <a:pt x="226523" y="477172"/>
                    </a:cubicBezTo>
                    <a:cubicBezTo>
                      <a:pt x="158671" y="477172"/>
                      <a:pt x="103476" y="421976"/>
                      <a:pt x="103476" y="354124"/>
                    </a:cubicBezTo>
                    <a:cubicBezTo>
                      <a:pt x="103476" y="286272"/>
                      <a:pt x="158671" y="231077"/>
                      <a:pt x="226523" y="231077"/>
                    </a:cubicBezTo>
                    <a:cubicBezTo>
                      <a:pt x="294376" y="231077"/>
                      <a:pt x="349571" y="286272"/>
                      <a:pt x="349571" y="354124"/>
                    </a:cubicBezTo>
                    <a:close/>
                  </a:path>
                </a:pathLst>
              </a:custGeom>
              <a:solidFill>
                <a:srgbClr val="0596FF"/>
              </a:solidFill>
              <a:ln w="3175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3503997-3094-4C48-9073-3DEEF1500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21326" y="1723100"/>
                <a:ext cx="115083" cy="115027"/>
              </a:xfrm>
              <a:custGeom>
                <a:avLst/>
                <a:gdLst>
                  <a:gd name="connsiteX0" fmla="*/ 0 w 126381"/>
                  <a:gd name="connsiteY0" fmla="*/ 63160 h 126319"/>
                  <a:gd name="connsiteX1" fmla="*/ 63222 w 126381"/>
                  <a:gd name="connsiteY1" fmla="*/ 126320 h 126319"/>
                  <a:gd name="connsiteX2" fmla="*/ 126381 w 126381"/>
                  <a:gd name="connsiteY2" fmla="*/ 63160 h 126319"/>
                  <a:gd name="connsiteX3" fmla="*/ 63222 w 126381"/>
                  <a:gd name="connsiteY3" fmla="*/ 0 h 126319"/>
                  <a:gd name="connsiteX4" fmla="*/ 0 w 126381"/>
                  <a:gd name="connsiteY4" fmla="*/ 63160 h 12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381" h="126319">
                    <a:moveTo>
                      <a:pt x="0" y="63160"/>
                    </a:moveTo>
                    <a:cubicBezTo>
                      <a:pt x="0" y="98043"/>
                      <a:pt x="28277" y="126320"/>
                      <a:pt x="63222" y="126320"/>
                    </a:cubicBezTo>
                    <a:cubicBezTo>
                      <a:pt x="98105" y="126320"/>
                      <a:pt x="126381" y="98043"/>
                      <a:pt x="126381" y="63160"/>
                    </a:cubicBezTo>
                    <a:cubicBezTo>
                      <a:pt x="126381" y="28277"/>
                      <a:pt x="98105" y="0"/>
                      <a:pt x="63222" y="0"/>
                    </a:cubicBezTo>
                    <a:cubicBezTo>
                      <a:pt x="28277" y="-62"/>
                      <a:pt x="0" y="28277"/>
                      <a:pt x="0" y="63160"/>
                    </a:cubicBezTo>
                    <a:close/>
                  </a:path>
                </a:pathLst>
              </a:custGeom>
              <a:solidFill>
                <a:srgbClr val="0596FF"/>
              </a:solidFill>
              <a:ln w="9525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BB2234E-0FC7-483F-9F25-78E179F12EDC}"/>
                  </a:ext>
                </a:extLst>
              </p:cNvPr>
              <p:cNvSpPr/>
              <p:nvPr/>
            </p:nvSpPr>
            <p:spPr>
              <a:xfrm>
                <a:off x="7564836" y="1482651"/>
                <a:ext cx="43217" cy="573871"/>
              </a:xfrm>
              <a:custGeom>
                <a:avLst/>
                <a:gdLst>
                  <a:gd name="connsiteX0" fmla="*/ 21609 w 43217"/>
                  <a:gd name="connsiteY0" fmla="*/ 0 h 573871"/>
                  <a:gd name="connsiteX1" fmla="*/ 0 w 43217"/>
                  <a:gd name="connsiteY1" fmla="*/ 21609 h 573871"/>
                  <a:gd name="connsiteX2" fmla="*/ 0 w 43217"/>
                  <a:gd name="connsiteY2" fmla="*/ 552263 h 573871"/>
                  <a:gd name="connsiteX3" fmla="*/ 21609 w 43217"/>
                  <a:gd name="connsiteY3" fmla="*/ 573872 h 573871"/>
                  <a:gd name="connsiteX4" fmla="*/ 43218 w 43217"/>
                  <a:gd name="connsiteY4" fmla="*/ 552263 h 573871"/>
                  <a:gd name="connsiteX5" fmla="*/ 43218 w 43217"/>
                  <a:gd name="connsiteY5" fmla="*/ 21671 h 573871"/>
                  <a:gd name="connsiteX6" fmla="*/ 21609 w 43217"/>
                  <a:gd name="connsiteY6" fmla="*/ 0 h 57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17" h="573871">
                    <a:moveTo>
                      <a:pt x="21609" y="0"/>
                    </a:moveTo>
                    <a:cubicBezTo>
                      <a:pt x="9693" y="0"/>
                      <a:pt x="0" y="9693"/>
                      <a:pt x="0" y="21609"/>
                    </a:cubicBezTo>
                    <a:lnTo>
                      <a:pt x="0" y="552263"/>
                    </a:lnTo>
                    <a:cubicBezTo>
                      <a:pt x="0" y="564240"/>
                      <a:pt x="9693" y="573872"/>
                      <a:pt x="21609" y="573872"/>
                    </a:cubicBezTo>
                    <a:cubicBezTo>
                      <a:pt x="33525" y="573872"/>
                      <a:pt x="43218" y="564179"/>
                      <a:pt x="43218" y="552263"/>
                    </a:cubicBezTo>
                    <a:lnTo>
                      <a:pt x="43218" y="21671"/>
                    </a:lnTo>
                    <a:cubicBezTo>
                      <a:pt x="43218" y="9693"/>
                      <a:pt x="33525" y="0"/>
                      <a:pt x="21609" y="0"/>
                    </a:cubicBezTo>
                    <a:close/>
                  </a:path>
                </a:pathLst>
              </a:custGeom>
              <a:solidFill>
                <a:srgbClr val="0596FF"/>
              </a:solidFill>
              <a:ln w="6350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B4CF7B3-1950-4184-8F39-73E2A3A3DDE0}"/>
                  </a:ext>
                </a:extLst>
              </p:cNvPr>
              <p:cNvSpPr/>
              <p:nvPr/>
            </p:nvSpPr>
            <p:spPr>
              <a:xfrm>
                <a:off x="8162601" y="1482651"/>
                <a:ext cx="43217" cy="573871"/>
              </a:xfrm>
              <a:custGeom>
                <a:avLst/>
                <a:gdLst>
                  <a:gd name="connsiteX0" fmla="*/ 21609 w 43217"/>
                  <a:gd name="connsiteY0" fmla="*/ 0 h 573871"/>
                  <a:gd name="connsiteX1" fmla="*/ 0 w 43217"/>
                  <a:gd name="connsiteY1" fmla="*/ 21609 h 573871"/>
                  <a:gd name="connsiteX2" fmla="*/ 0 w 43217"/>
                  <a:gd name="connsiteY2" fmla="*/ 552263 h 573871"/>
                  <a:gd name="connsiteX3" fmla="*/ 21609 w 43217"/>
                  <a:gd name="connsiteY3" fmla="*/ 573872 h 573871"/>
                  <a:gd name="connsiteX4" fmla="*/ 43218 w 43217"/>
                  <a:gd name="connsiteY4" fmla="*/ 552263 h 573871"/>
                  <a:gd name="connsiteX5" fmla="*/ 43218 w 43217"/>
                  <a:gd name="connsiteY5" fmla="*/ 21671 h 573871"/>
                  <a:gd name="connsiteX6" fmla="*/ 21609 w 43217"/>
                  <a:gd name="connsiteY6" fmla="*/ 0 h 57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17" h="573871">
                    <a:moveTo>
                      <a:pt x="21609" y="0"/>
                    </a:moveTo>
                    <a:cubicBezTo>
                      <a:pt x="9693" y="0"/>
                      <a:pt x="0" y="9693"/>
                      <a:pt x="0" y="21609"/>
                    </a:cubicBezTo>
                    <a:lnTo>
                      <a:pt x="0" y="552263"/>
                    </a:lnTo>
                    <a:cubicBezTo>
                      <a:pt x="0" y="564240"/>
                      <a:pt x="9693" y="573872"/>
                      <a:pt x="21609" y="573872"/>
                    </a:cubicBezTo>
                    <a:cubicBezTo>
                      <a:pt x="33525" y="573872"/>
                      <a:pt x="43218" y="564179"/>
                      <a:pt x="43218" y="552263"/>
                    </a:cubicBezTo>
                    <a:lnTo>
                      <a:pt x="43218" y="21671"/>
                    </a:lnTo>
                    <a:cubicBezTo>
                      <a:pt x="43218" y="9693"/>
                      <a:pt x="33525" y="0"/>
                      <a:pt x="21609" y="0"/>
                    </a:cubicBezTo>
                    <a:close/>
                  </a:path>
                </a:pathLst>
              </a:custGeom>
              <a:solidFill>
                <a:srgbClr val="0596FF"/>
              </a:solidFill>
              <a:ln w="3175" cap="flat">
                <a:solidFill>
                  <a:srgbClr val="0596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8" name="Rectangle 216">
            <a:extLst>
              <a:ext uri="{FF2B5EF4-FFF2-40B4-BE49-F238E27FC236}">
                <a16:creationId xmlns:a16="http://schemas.microsoft.com/office/drawing/2014/main" id="{A84E8C9F-54A7-40A7-940C-645F38959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699" y="2930374"/>
            <a:ext cx="662973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effectLst/>
                <a:latin typeface="Raleway" pitchFamily="2" charset="0"/>
              </a:rPr>
              <a:t>SBC</a:t>
            </a:r>
          </a:p>
        </p:txBody>
      </p:sp>
      <p:sp>
        <p:nvSpPr>
          <p:cNvPr id="31" name="Rectangle 216">
            <a:extLst>
              <a:ext uri="{FF2B5EF4-FFF2-40B4-BE49-F238E27FC236}">
                <a16:creationId xmlns:a16="http://schemas.microsoft.com/office/drawing/2014/main" id="{43D550E7-7860-4068-ADF7-6B45C6EC0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3" y="2469719"/>
            <a:ext cx="30437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SIP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8FEE790-A5E5-4335-87EC-ED93A0F914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7461" y="3633689"/>
            <a:ext cx="360000" cy="36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AC756DD-DE95-405A-B23E-EFB9A9D57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5241" y="3633689"/>
            <a:ext cx="360000" cy="360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E99BC60-6F26-4089-83A8-01B8EEA02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5888" y="3633689"/>
            <a:ext cx="360000" cy="360000"/>
          </a:xfrm>
          <a:prstGeom prst="rect">
            <a:avLst/>
          </a:prstGeom>
        </p:spPr>
      </p:pic>
      <p:cxnSp>
        <p:nvCxnSpPr>
          <p:cNvPr id="36" name="Google Shape;149;p33">
            <a:extLst>
              <a:ext uri="{FF2B5EF4-FFF2-40B4-BE49-F238E27FC236}">
                <a16:creationId xmlns:a16="http://schemas.microsoft.com/office/drawing/2014/main" id="{78664716-4BD2-48B0-8F25-337B785D1FF2}"/>
              </a:ext>
            </a:extLst>
          </p:cNvPr>
          <p:cNvCxnSpPr>
            <a:cxnSpLocks/>
          </p:cNvCxnSpPr>
          <p:nvPr/>
        </p:nvCxnSpPr>
        <p:spPr>
          <a:xfrm>
            <a:off x="2774170" y="1780304"/>
            <a:ext cx="1395608" cy="0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151;p33">
            <a:extLst>
              <a:ext uri="{FF2B5EF4-FFF2-40B4-BE49-F238E27FC236}">
                <a16:creationId xmlns:a16="http://schemas.microsoft.com/office/drawing/2014/main" id="{DFB964D1-8B8F-47AE-BFCF-65BCB98A5E42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3475241" y="1674869"/>
            <a:ext cx="0" cy="98864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151;p33">
            <a:extLst>
              <a:ext uri="{FF2B5EF4-FFF2-40B4-BE49-F238E27FC236}">
                <a16:creationId xmlns:a16="http://schemas.microsoft.com/office/drawing/2014/main" id="{C54B36AE-D960-4268-9F99-D9727F4E4BE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915888" y="1674869"/>
            <a:ext cx="0" cy="9454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151;p33">
            <a:extLst>
              <a:ext uri="{FF2B5EF4-FFF2-40B4-BE49-F238E27FC236}">
                <a16:creationId xmlns:a16="http://schemas.microsoft.com/office/drawing/2014/main" id="{2C24A373-B715-4570-98E6-567C76335199}"/>
              </a:ext>
            </a:extLst>
          </p:cNvPr>
          <p:cNvCxnSpPr>
            <a:cxnSpLocks/>
          </p:cNvCxnSpPr>
          <p:nvPr/>
        </p:nvCxnSpPr>
        <p:spPr>
          <a:xfrm flipH="1" flipV="1">
            <a:off x="2768437" y="1672475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151;p33">
            <a:extLst>
              <a:ext uri="{FF2B5EF4-FFF2-40B4-BE49-F238E27FC236}">
                <a16:creationId xmlns:a16="http://schemas.microsoft.com/office/drawing/2014/main" id="{FB012DF1-E0E0-4D57-8143-E7601D19B84C}"/>
              </a:ext>
            </a:extLst>
          </p:cNvPr>
          <p:cNvCxnSpPr>
            <a:cxnSpLocks/>
          </p:cNvCxnSpPr>
          <p:nvPr/>
        </p:nvCxnSpPr>
        <p:spPr>
          <a:xfrm flipH="1" flipV="1">
            <a:off x="4169778" y="1672475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151;p33">
            <a:extLst>
              <a:ext uri="{FF2B5EF4-FFF2-40B4-BE49-F238E27FC236}">
                <a16:creationId xmlns:a16="http://schemas.microsoft.com/office/drawing/2014/main" id="{756E1A47-4B1B-4110-93E1-4249500B4552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027461" y="1674869"/>
            <a:ext cx="0" cy="9454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149;p33">
            <a:extLst>
              <a:ext uri="{FF2B5EF4-FFF2-40B4-BE49-F238E27FC236}">
                <a16:creationId xmlns:a16="http://schemas.microsoft.com/office/drawing/2014/main" id="{12A9F1C0-D7EF-4C1A-BF9F-7C64802D1800}"/>
              </a:ext>
            </a:extLst>
          </p:cNvPr>
          <p:cNvCxnSpPr>
            <a:cxnSpLocks/>
          </p:cNvCxnSpPr>
          <p:nvPr/>
        </p:nvCxnSpPr>
        <p:spPr>
          <a:xfrm>
            <a:off x="2773736" y="4091061"/>
            <a:ext cx="1395608" cy="0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151;p33">
            <a:extLst>
              <a:ext uri="{FF2B5EF4-FFF2-40B4-BE49-F238E27FC236}">
                <a16:creationId xmlns:a16="http://schemas.microsoft.com/office/drawing/2014/main" id="{7D17B3D2-FA56-44B5-A1CC-DA737E29AC9F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3475241" y="3993689"/>
            <a:ext cx="2347" cy="86476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151;p33">
            <a:extLst>
              <a:ext uri="{FF2B5EF4-FFF2-40B4-BE49-F238E27FC236}">
                <a16:creationId xmlns:a16="http://schemas.microsoft.com/office/drawing/2014/main" id="{2146C0B9-B346-4658-BFD9-CBB0F90B3848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3915888" y="3993689"/>
            <a:ext cx="0" cy="80041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151;p33">
            <a:extLst>
              <a:ext uri="{FF2B5EF4-FFF2-40B4-BE49-F238E27FC236}">
                <a16:creationId xmlns:a16="http://schemas.microsoft.com/office/drawing/2014/main" id="{3C78CEE8-723C-44BF-AD25-1D2BD9D92D12}"/>
              </a:ext>
            </a:extLst>
          </p:cNvPr>
          <p:cNvCxnSpPr>
            <a:cxnSpLocks/>
          </p:cNvCxnSpPr>
          <p:nvPr/>
        </p:nvCxnSpPr>
        <p:spPr>
          <a:xfrm flipH="1" flipV="1">
            <a:off x="2768003" y="3983232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151;p33">
            <a:extLst>
              <a:ext uri="{FF2B5EF4-FFF2-40B4-BE49-F238E27FC236}">
                <a16:creationId xmlns:a16="http://schemas.microsoft.com/office/drawing/2014/main" id="{F4691944-BC3E-44F9-BDE7-EBA220FF57BD}"/>
              </a:ext>
            </a:extLst>
          </p:cNvPr>
          <p:cNvCxnSpPr>
            <a:cxnSpLocks/>
          </p:cNvCxnSpPr>
          <p:nvPr/>
        </p:nvCxnSpPr>
        <p:spPr>
          <a:xfrm flipH="1" flipV="1">
            <a:off x="4169778" y="3983232"/>
            <a:ext cx="1158" cy="193868"/>
          </a:xfrm>
          <a:prstGeom prst="straightConnector1">
            <a:avLst/>
          </a:prstGeom>
          <a:noFill/>
          <a:ln w="381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151;p33">
            <a:extLst>
              <a:ext uri="{FF2B5EF4-FFF2-40B4-BE49-F238E27FC236}">
                <a16:creationId xmlns:a16="http://schemas.microsoft.com/office/drawing/2014/main" id="{CCE36723-8077-4742-A192-CA7F64410884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3027461" y="3993689"/>
            <a:ext cx="0" cy="86476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75C23AF-FB17-4A88-8AC0-5C36AE84A4BF}"/>
              </a:ext>
            </a:extLst>
          </p:cNvPr>
          <p:cNvCxnSpPr>
            <a:cxnSpLocks/>
          </p:cNvCxnSpPr>
          <p:nvPr/>
        </p:nvCxnSpPr>
        <p:spPr>
          <a:xfrm>
            <a:off x="334306" y="2714121"/>
            <a:ext cx="3815990" cy="0"/>
          </a:xfrm>
          <a:prstGeom prst="line">
            <a:avLst/>
          </a:prstGeom>
          <a:ln>
            <a:solidFill>
              <a:srgbClr val="B88D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phic 77">
            <a:extLst>
              <a:ext uri="{FF2B5EF4-FFF2-40B4-BE49-F238E27FC236}">
                <a16:creationId xmlns:a16="http://schemas.microsoft.com/office/drawing/2014/main" id="{4E89E8EC-18D0-4B0A-A3A1-6387A9AFF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7695" y="3627791"/>
            <a:ext cx="360000" cy="360000"/>
          </a:xfrm>
          <a:prstGeom prst="rect">
            <a:avLst/>
          </a:prstGeom>
        </p:spPr>
      </p:pic>
      <p:cxnSp>
        <p:nvCxnSpPr>
          <p:cNvPr id="79" name="Google Shape;151;p33">
            <a:extLst>
              <a:ext uri="{FF2B5EF4-FFF2-40B4-BE49-F238E27FC236}">
                <a16:creationId xmlns:a16="http://schemas.microsoft.com/office/drawing/2014/main" id="{D6E0CC9B-69FE-4D3A-AE4C-D0E17B9D3F52}"/>
              </a:ext>
            </a:extLst>
          </p:cNvPr>
          <p:cNvCxnSpPr>
            <a:cxnSpLocks/>
            <a:stCxn id="78" idx="0"/>
            <a:endCxn id="22" idx="1"/>
          </p:cNvCxnSpPr>
          <p:nvPr/>
        </p:nvCxnSpPr>
        <p:spPr>
          <a:xfrm flipV="1">
            <a:off x="1887695" y="3173630"/>
            <a:ext cx="2524" cy="454161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Rectangle 216">
            <a:extLst>
              <a:ext uri="{FF2B5EF4-FFF2-40B4-BE49-F238E27FC236}">
                <a16:creationId xmlns:a16="http://schemas.microsoft.com/office/drawing/2014/main" id="{73A25FE6-5ACF-41A9-844C-175918526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33" y="3460145"/>
            <a:ext cx="304371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effectLst/>
                <a:latin typeface="Raleway" pitchFamily="2" charset="0"/>
              </a:rPr>
              <a:t>SIP</a:t>
            </a:r>
          </a:p>
        </p:txBody>
      </p:sp>
      <p:sp>
        <p:nvSpPr>
          <p:cNvPr id="85" name="Rectangle 216">
            <a:extLst>
              <a:ext uri="{FF2B5EF4-FFF2-40B4-BE49-F238E27FC236}">
                <a16:creationId xmlns:a16="http://schemas.microsoft.com/office/drawing/2014/main" id="{75EF7D06-3CD9-4866-98A5-B128936C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208" y="4037726"/>
            <a:ext cx="6629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err="1">
                <a:ln>
                  <a:noFill/>
                </a:ln>
                <a:effectLst/>
                <a:latin typeface="Raleway"/>
              </a:rPr>
              <a:t>OpenScape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effectLst/>
                <a:latin typeface="Raleway"/>
              </a:rPr>
              <a:t> </a:t>
            </a:r>
            <a:br>
              <a:rPr lang="en-US" altLang="en-US" sz="700" b="0" i="0" u="none" strike="noStrike" cap="none" normalizeH="0" baseline="0" dirty="0">
                <a:ln>
                  <a:noFill/>
                </a:ln>
                <a:effectLst/>
                <a:latin typeface="Raleway" pitchFamily="2" charset="0"/>
              </a:rPr>
            </a:br>
            <a:r>
              <a:rPr lang="en-US" altLang="en-US" sz="700" dirty="0">
                <a:latin typeface="Raleway"/>
              </a:rPr>
              <a:t>PBX</a:t>
            </a:r>
            <a:endParaRPr lang="en-US" altLang="en-US" sz="700" b="0" i="0" u="none" strike="noStrike" cap="none" normalizeH="0" baseline="0" dirty="0">
              <a:ln>
                <a:noFill/>
              </a:ln>
              <a:effectLst/>
              <a:latin typeface="Raleway" pitchFamily="2" charset="0"/>
            </a:endParaRPr>
          </a:p>
        </p:txBody>
      </p:sp>
      <p:cxnSp>
        <p:nvCxnSpPr>
          <p:cNvPr id="87" name="Google Shape;151;p33">
            <a:extLst>
              <a:ext uri="{FF2B5EF4-FFF2-40B4-BE49-F238E27FC236}">
                <a16:creationId xmlns:a16="http://schemas.microsoft.com/office/drawing/2014/main" id="{8BD74EC1-BD2D-494A-B2D0-3B4A12075F26}"/>
              </a:ext>
            </a:extLst>
          </p:cNvPr>
          <p:cNvCxnSpPr>
            <a:cxnSpLocks/>
          </p:cNvCxnSpPr>
          <p:nvPr/>
        </p:nvCxnSpPr>
        <p:spPr>
          <a:xfrm>
            <a:off x="2909638" y="1782685"/>
            <a:ext cx="0" cy="364680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151;p33">
            <a:extLst>
              <a:ext uri="{FF2B5EF4-FFF2-40B4-BE49-F238E27FC236}">
                <a16:creationId xmlns:a16="http://schemas.microsoft.com/office/drawing/2014/main" id="{D81BC3C6-EFE5-4DAA-AA82-D7702C8504F6}"/>
              </a:ext>
            </a:extLst>
          </p:cNvPr>
          <p:cNvCxnSpPr>
            <a:cxnSpLocks/>
            <a:endCxn id="78" idx="3"/>
          </p:cNvCxnSpPr>
          <p:nvPr/>
        </p:nvCxnSpPr>
        <p:spPr>
          <a:xfrm flipH="1">
            <a:off x="2067695" y="3806238"/>
            <a:ext cx="292796" cy="1553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151;p33">
            <a:extLst>
              <a:ext uri="{FF2B5EF4-FFF2-40B4-BE49-F238E27FC236}">
                <a16:creationId xmlns:a16="http://schemas.microsoft.com/office/drawing/2014/main" id="{E6CF8217-D06C-4FB0-BA48-8F574BA01E9E}"/>
              </a:ext>
            </a:extLst>
          </p:cNvPr>
          <p:cNvCxnSpPr>
            <a:cxnSpLocks/>
          </p:cNvCxnSpPr>
          <p:nvPr/>
        </p:nvCxnSpPr>
        <p:spPr>
          <a:xfrm>
            <a:off x="2908105" y="4091061"/>
            <a:ext cx="0" cy="36468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151;p33">
            <a:extLst>
              <a:ext uri="{FF2B5EF4-FFF2-40B4-BE49-F238E27FC236}">
                <a16:creationId xmlns:a16="http://schemas.microsoft.com/office/drawing/2014/main" id="{770DC6F1-E0B2-4618-BB33-333FF45D399E}"/>
              </a:ext>
            </a:extLst>
          </p:cNvPr>
          <p:cNvCxnSpPr>
            <a:cxnSpLocks/>
          </p:cNvCxnSpPr>
          <p:nvPr/>
        </p:nvCxnSpPr>
        <p:spPr>
          <a:xfrm flipV="1">
            <a:off x="2355728" y="3806238"/>
            <a:ext cx="0" cy="649504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51;p33">
            <a:extLst>
              <a:ext uri="{FF2B5EF4-FFF2-40B4-BE49-F238E27FC236}">
                <a16:creationId xmlns:a16="http://schemas.microsoft.com/office/drawing/2014/main" id="{50F94CBF-6F5A-44B5-92BD-78173D9FC0C4}"/>
              </a:ext>
            </a:extLst>
          </p:cNvPr>
          <p:cNvCxnSpPr>
            <a:cxnSpLocks/>
          </p:cNvCxnSpPr>
          <p:nvPr/>
        </p:nvCxnSpPr>
        <p:spPr>
          <a:xfrm>
            <a:off x="2355728" y="4455741"/>
            <a:ext cx="552377" cy="0"/>
          </a:xfrm>
          <a:prstGeom prst="straightConnector1">
            <a:avLst/>
          </a:prstGeom>
          <a:noFill/>
          <a:ln w="12700" cap="flat" cmpd="sng">
            <a:solidFill>
              <a:srgbClr val="0596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Text Placeholder 3">
            <a:extLst>
              <a:ext uri="{FF2B5EF4-FFF2-40B4-BE49-F238E27FC236}">
                <a16:creationId xmlns:a16="http://schemas.microsoft.com/office/drawing/2014/main" id="{474F3078-C7F7-489D-808E-EAFD7F7F245C}"/>
              </a:ext>
            </a:extLst>
          </p:cNvPr>
          <p:cNvSpPr txBox="1">
            <a:spLocks/>
          </p:cNvSpPr>
          <p:nvPr/>
        </p:nvSpPr>
        <p:spPr>
          <a:xfrm>
            <a:off x="4553808" y="1141550"/>
            <a:ext cx="4250924" cy="3493008"/>
          </a:xfrm>
          <a:prstGeom prst="rect">
            <a:avLst/>
          </a:prstGeom>
        </p:spPr>
        <p:txBody>
          <a:bodyPr anchor="t"/>
          <a:lstStyle>
            <a:lvl1pPr marL="164592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defRPr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  <a:latin typeface="+mj-lt"/>
              </a:rPr>
              <a:t>Customer transition scenario</a:t>
            </a:r>
            <a:br>
              <a:rPr lang="en-GB" sz="1600" dirty="0">
                <a:solidFill>
                  <a:schemeClr val="accent1"/>
                </a:solidFill>
                <a:latin typeface="+mj-lt"/>
              </a:rPr>
            </a:br>
            <a:endParaRPr lang="en-GB" sz="1600" dirty="0">
              <a:solidFill>
                <a:schemeClr val="accent1"/>
              </a:solidFill>
              <a:latin typeface="+mj-lt"/>
            </a:endParaRPr>
          </a:p>
          <a:p>
            <a:pPr marL="285750" indent="-285750"/>
            <a:r>
              <a:rPr lang="de-DE" sz="1200" dirty="0">
                <a:latin typeface="+mn-lt"/>
              </a:rPr>
              <a:t>Kunden, die eine hybride Bereitstellung von UO und OpenScape in Abhängigkeit von der Benutzer-Persona wünschen</a:t>
            </a:r>
          </a:p>
          <a:p>
            <a:pPr marL="285750" indent="-285750"/>
            <a:r>
              <a:rPr lang="de-DE" sz="1200" dirty="0">
                <a:latin typeface="+mn-lt"/>
              </a:rPr>
              <a:t>Kunde, der Remote </a:t>
            </a:r>
            <a:r>
              <a:rPr lang="de-DE" sz="1200" dirty="0" err="1">
                <a:latin typeface="+mn-lt"/>
              </a:rPr>
              <a:t>Worker</a:t>
            </a:r>
            <a:r>
              <a:rPr lang="de-DE" sz="1200" dirty="0">
                <a:latin typeface="+mn-lt"/>
              </a:rPr>
              <a:t> als Cloud-Service anfordert, der mit OpenScape PBX verbunden ist</a:t>
            </a:r>
          </a:p>
          <a:p>
            <a:pPr marL="285750" indent="-285750"/>
            <a:r>
              <a:rPr lang="de-DE" sz="1200" dirty="0">
                <a:latin typeface="+mn-lt"/>
              </a:rPr>
              <a:t>Die gesamte PSTN-Konnektivität für UO- und OpenScape-Standorte verbleibt auf der OpenScape-Telefonanlage unter Verwendung von </a:t>
            </a:r>
            <a:r>
              <a:rPr lang="de-DE" sz="1200" dirty="0" err="1">
                <a:latin typeface="+mn-lt"/>
              </a:rPr>
              <a:t>BYoC</a:t>
            </a:r>
            <a:r>
              <a:rPr lang="de-DE" sz="1200" dirty="0">
                <a:latin typeface="+mn-lt"/>
              </a:rPr>
              <a:t>/Hybrid Connectivity von Unify Office</a:t>
            </a:r>
          </a:p>
          <a:p>
            <a:pPr marL="285750" indent="-285750"/>
            <a:r>
              <a:rPr lang="de-DE" sz="1200" dirty="0">
                <a:latin typeface="+mn-lt"/>
              </a:rPr>
              <a:t>Vernetzung zwischen UO- und OpenScape PBX-Standorten, um interne Wählvorgänge zwischen OpenScape- und UO-Standorten zu ermöglichen</a:t>
            </a:r>
          </a:p>
          <a:p>
            <a:endParaRPr lang="en-GB" dirty="0"/>
          </a:p>
        </p:txBody>
      </p:sp>
      <p:pic>
        <p:nvPicPr>
          <p:cNvPr id="50" name="Picture 4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D6ABBF1-4DC9-4B0B-9C39-E8D71E8DCE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9" y="1997374"/>
            <a:ext cx="1215812" cy="326330"/>
          </a:xfrm>
          <a:prstGeom prst="rect">
            <a:avLst/>
          </a:prstGeom>
        </p:spPr>
      </p:pic>
      <p:sp>
        <p:nvSpPr>
          <p:cNvPr id="51" name="Google Shape;143;p33">
            <a:extLst>
              <a:ext uri="{FF2B5EF4-FFF2-40B4-BE49-F238E27FC236}">
                <a16:creationId xmlns:a16="http://schemas.microsoft.com/office/drawing/2014/main" id="{9BCA0D68-3B60-4B9D-A2BC-D26F3FB24C3A}"/>
              </a:ext>
            </a:extLst>
          </p:cNvPr>
          <p:cNvSpPr txBox="1"/>
          <p:nvPr/>
        </p:nvSpPr>
        <p:spPr>
          <a:xfrm>
            <a:off x="462414" y="2928832"/>
            <a:ext cx="625806" cy="38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  <a:t>PSTN</a:t>
            </a:r>
            <a:br>
              <a:rPr lang="en-GB" sz="10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</a:br>
            <a:r>
              <a:rPr lang="en-GB" sz="800" b="1" dirty="0">
                <a:solidFill>
                  <a:schemeClr val="bg1">
                    <a:lumMod val="25000"/>
                    <a:lumOff val="75000"/>
                  </a:schemeClr>
                </a:solidFill>
                <a:latin typeface="Raleway" pitchFamily="2" charset="0"/>
                <a:cs typeface="Arial"/>
                <a:sym typeface="Arial"/>
              </a:rPr>
              <a:t>Other Provider</a:t>
            </a:r>
            <a:endParaRPr lang="en-GB" sz="800" dirty="0">
              <a:solidFill>
                <a:schemeClr val="bg1">
                  <a:lumMod val="25000"/>
                  <a:lumOff val="75000"/>
                </a:schemeClr>
              </a:solidFill>
              <a:latin typeface="Raleway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F8D00C-0D05-483F-B3C6-C2365625D410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2553748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3625484-70C9-46E4-8C63-2CB28653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" y="1695971"/>
            <a:ext cx="1950244" cy="52345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595A85-012F-4530-9557-C9D1EB5DB2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en-GB" sz="1600">
                <a:solidFill>
                  <a:srgbClr val="0596FF"/>
                </a:solidFill>
              </a:rPr>
              <a:t>Transform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0226E-5A7E-48C2-AB00-CCF6D79986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n-GB" sz="1600">
                <a:solidFill>
                  <a:srgbClr val="A375FF"/>
                </a:solidFill>
              </a:rPr>
              <a:t>Co-Exist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5D8BD-A9AE-4E74-A271-648B37E558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n-GB" sz="1600">
                <a:solidFill>
                  <a:srgbClr val="00A39B"/>
                </a:solidFill>
              </a:rPr>
              <a:t>Expand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55CA9E-C549-4BF9-8943-5F246258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Cloud Transition Journeys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F08661-FA63-4F9B-905C-848241FFF8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/>
              <a:t>Passend für jede Phase der Kundenmigration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CE308-CD36-40EF-BD87-5C81B9C95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2382368"/>
            <a:ext cx="2724912" cy="2287277"/>
          </a:xfrm>
        </p:spPr>
        <p:txBody>
          <a:bodyPr/>
          <a:lstStyle/>
          <a:p>
            <a:r>
              <a:rPr lang="en-GB" dirty="0" err="1"/>
              <a:t>Tranformation</a:t>
            </a:r>
            <a:r>
              <a:rPr lang="en-GB" dirty="0"/>
              <a:t> von on-premise </a:t>
            </a:r>
            <a:r>
              <a:rPr lang="en-GB" dirty="0" err="1"/>
              <a:t>hin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 </a:t>
            </a:r>
            <a:r>
              <a:rPr lang="en-GB" dirty="0" err="1"/>
              <a:t>kompletten</a:t>
            </a:r>
            <a:r>
              <a:rPr lang="en-GB" dirty="0"/>
              <a:t> Cloud </a:t>
            </a:r>
            <a:r>
              <a:rPr lang="en-GB" dirty="0" err="1"/>
              <a:t>Lösungen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0596FF"/>
                </a:solidFill>
                <a:latin typeface="+mj-lt"/>
              </a:rPr>
              <a:t>Investitionsschutz</a:t>
            </a:r>
            <a:endParaRPr lang="en-GB" b="1" dirty="0">
              <a:solidFill>
                <a:srgbClr val="0596FF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0596FF"/>
                </a:solidFill>
                <a:latin typeface="+mj-lt"/>
              </a:rPr>
              <a:t>Einfache</a:t>
            </a:r>
            <a:r>
              <a:rPr lang="en-GB" b="1" dirty="0">
                <a:solidFill>
                  <a:srgbClr val="0596FF"/>
                </a:solidFill>
                <a:latin typeface="+mj-lt"/>
              </a:rPr>
              <a:t> </a:t>
            </a:r>
            <a:r>
              <a:rPr lang="en-GB" b="1" dirty="0" err="1">
                <a:solidFill>
                  <a:srgbClr val="0596FF"/>
                </a:solidFill>
                <a:latin typeface="+mj-lt"/>
              </a:rPr>
              <a:t>Migrationen</a:t>
            </a:r>
            <a:endParaRPr lang="en-GB" b="1" dirty="0">
              <a:solidFill>
                <a:srgbClr val="0596FF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596FF"/>
                </a:solidFill>
                <a:latin typeface="+mj-lt"/>
              </a:rPr>
              <a:t>PSTN </a:t>
            </a:r>
            <a:r>
              <a:rPr lang="en-GB" b="1" dirty="0" err="1">
                <a:solidFill>
                  <a:srgbClr val="0596FF"/>
                </a:solidFill>
                <a:latin typeface="+mj-lt"/>
              </a:rPr>
              <a:t>Flexibilität</a:t>
            </a:r>
            <a:endParaRPr lang="en-GB" b="1" dirty="0">
              <a:solidFill>
                <a:srgbClr val="0596FF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596FF"/>
                </a:solidFill>
                <a:latin typeface="+mj-lt"/>
              </a:rPr>
              <a:t>Compliance &amp; </a:t>
            </a:r>
            <a:r>
              <a:rPr lang="en-GB" b="1" dirty="0" err="1">
                <a:solidFill>
                  <a:srgbClr val="0596FF"/>
                </a:solidFill>
                <a:latin typeface="+mj-lt"/>
              </a:rPr>
              <a:t>Datenschutz</a:t>
            </a:r>
            <a:endParaRPr lang="en-GB" b="1" dirty="0">
              <a:solidFill>
                <a:srgbClr val="0596FF"/>
              </a:solidFill>
              <a:latin typeface="+mj-lt"/>
            </a:endParaRPr>
          </a:p>
          <a:p>
            <a:r>
              <a:rPr lang="de-DE" dirty="0"/>
              <a:t>Leistungsstarke </a:t>
            </a:r>
            <a:r>
              <a:rPr lang="de-DE" dirty="0">
                <a:solidFill>
                  <a:schemeClr val="accent1"/>
                </a:solidFill>
                <a:latin typeface="+mj-lt"/>
              </a:rPr>
              <a:t>Cloud-PBX</a:t>
            </a:r>
            <a:r>
              <a:rPr lang="de-DE" dirty="0"/>
              <a:t> und Integrationen für </a:t>
            </a:r>
            <a:r>
              <a:rPr lang="de-DE" dirty="0">
                <a:solidFill>
                  <a:schemeClr val="accent1"/>
                </a:solidFill>
                <a:latin typeface="+mj-lt"/>
              </a:rPr>
              <a:t>Microsoft oder Google DWP </a:t>
            </a:r>
            <a:r>
              <a:rPr lang="en-GB" dirty="0">
                <a:solidFill>
                  <a:schemeClr val="accent1"/>
                </a:solidFill>
                <a:latin typeface="+mj-lt"/>
              </a:rPr>
              <a:t>	</a:t>
            </a:r>
          </a:p>
          <a:p>
            <a:endParaRPr lang="en-GB" dirty="0">
              <a:latin typeface="Raleway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4A9A7D-8C0A-4CA9-B4A4-E8582E5AFB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00386" y="2382368"/>
            <a:ext cx="2724912" cy="2287278"/>
          </a:xfrm>
        </p:spPr>
        <p:txBody>
          <a:bodyPr/>
          <a:lstStyle/>
          <a:p>
            <a:pPr marL="171446" indent="-171446" defTabSz="914355">
              <a:buFont typeface="Arial" panose="020B0604020202020204" pitchFamily="34" charset="0"/>
              <a:buChar char="•"/>
              <a:defRPr/>
            </a:pPr>
            <a:r>
              <a:rPr lang="en-GB" sz="1100" dirty="0" err="1">
                <a:solidFill>
                  <a:srgbClr val="FFFFFF"/>
                </a:solidFill>
              </a:rPr>
              <a:t>Flexibilität</a:t>
            </a:r>
            <a:r>
              <a:rPr lang="en-GB" sz="1100" dirty="0">
                <a:solidFill>
                  <a:srgbClr val="FFFFFF"/>
                </a:solidFill>
              </a:rPr>
              <a:t> </a:t>
            </a:r>
            <a:r>
              <a:rPr lang="en-GB" sz="1100" dirty="0" err="1">
                <a:solidFill>
                  <a:srgbClr val="FFFFFF"/>
                </a:solidFill>
              </a:rPr>
              <a:t>mit</a:t>
            </a:r>
            <a:r>
              <a:rPr lang="en-GB" sz="1100" dirty="0">
                <a:solidFill>
                  <a:srgbClr val="FFFFFF"/>
                </a:solidFill>
              </a:rPr>
              <a:t> </a:t>
            </a:r>
            <a:r>
              <a:rPr lang="en-GB" sz="1100" b="1" dirty="0">
                <a:solidFill>
                  <a:srgbClr val="A375FF"/>
                </a:solidFill>
                <a:latin typeface="+mj-lt"/>
              </a:rPr>
              <a:t>UO Hybrid Networking</a:t>
            </a:r>
            <a:r>
              <a:rPr lang="en-GB" sz="1100" dirty="0">
                <a:solidFill>
                  <a:srgbClr val="A375FF"/>
                </a:solidFill>
              </a:rPr>
              <a:t> </a:t>
            </a:r>
            <a:r>
              <a:rPr lang="en-GB" sz="1100" dirty="0" err="1">
                <a:solidFill>
                  <a:srgbClr val="FFFFFF"/>
                </a:solidFill>
              </a:rPr>
              <a:t>mit</a:t>
            </a:r>
            <a:r>
              <a:rPr lang="en-GB" sz="1100" dirty="0">
                <a:solidFill>
                  <a:srgbClr val="FFFFFF"/>
                </a:solidFill>
              </a:rPr>
              <a:t> OpenScape PBX</a:t>
            </a:r>
          </a:p>
          <a:p>
            <a:br>
              <a:rPr lang="en-GB" dirty="0"/>
            </a:br>
            <a:r>
              <a:rPr lang="en-US" dirty="0"/>
              <a:t>SIP-based Connectivity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existierende</a:t>
            </a:r>
            <a:r>
              <a:rPr lang="en-US" dirty="0"/>
              <a:t> OpenScape PBX </a:t>
            </a:r>
            <a:r>
              <a:rPr lang="en-US" dirty="0" err="1"/>
              <a:t>mittels</a:t>
            </a:r>
            <a:r>
              <a:rPr lang="en-US" dirty="0"/>
              <a:t> SBC</a:t>
            </a:r>
          </a:p>
          <a:p>
            <a:pPr lvl="1"/>
            <a:r>
              <a:rPr lang="en-GB" sz="1100" b="1" dirty="0">
                <a:solidFill>
                  <a:srgbClr val="A375FF"/>
                </a:solidFill>
                <a:latin typeface="+mj-lt"/>
              </a:rPr>
              <a:t>OpenScape SBC </a:t>
            </a:r>
          </a:p>
          <a:p>
            <a:pPr lvl="1"/>
            <a:r>
              <a:rPr lang="en-GB" sz="1100" b="1" dirty="0" err="1">
                <a:solidFill>
                  <a:srgbClr val="A375FF"/>
                </a:solidFill>
                <a:latin typeface="+mj-lt"/>
              </a:rPr>
              <a:t>Integrierter</a:t>
            </a:r>
            <a:r>
              <a:rPr lang="en-GB" sz="1100" b="1" dirty="0">
                <a:solidFill>
                  <a:srgbClr val="A375FF"/>
                </a:solidFill>
                <a:latin typeface="+mj-lt"/>
              </a:rPr>
              <a:t> SBC </a:t>
            </a:r>
            <a:r>
              <a:rPr lang="en-GB" sz="1100" b="1" dirty="0" err="1">
                <a:solidFill>
                  <a:srgbClr val="A375FF"/>
                </a:solidFill>
                <a:latin typeface="+mj-lt"/>
              </a:rPr>
              <a:t>für</a:t>
            </a:r>
            <a:r>
              <a:rPr lang="en-GB" sz="1100" b="1" dirty="0">
                <a:solidFill>
                  <a:srgbClr val="A375FF"/>
                </a:solidFill>
                <a:latin typeface="+mj-lt"/>
              </a:rPr>
              <a:t> OS Business</a:t>
            </a:r>
            <a:endParaRPr lang="en-GB" sz="1100" dirty="0">
              <a:solidFill>
                <a:srgbClr val="A375FF"/>
              </a:solidFill>
              <a:latin typeface="+mj-lt"/>
            </a:endParaRPr>
          </a:p>
          <a:p>
            <a:pPr lvl="1"/>
            <a:r>
              <a:rPr lang="en-GB" sz="1100" dirty="0">
                <a:latin typeface="+mn-lt"/>
              </a:rPr>
              <a:t>AudioCodes SBC </a:t>
            </a:r>
            <a:r>
              <a:rPr lang="en-GB" sz="1100" dirty="0" err="1">
                <a:latin typeface="+mn-lt"/>
              </a:rPr>
              <a:t>für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 err="1">
                <a:latin typeface="+mn-lt"/>
              </a:rPr>
              <a:t>projektspezifische</a:t>
            </a:r>
            <a:r>
              <a:rPr lang="en-GB" sz="1100" dirty="0">
                <a:latin typeface="+mn-lt"/>
              </a:rPr>
              <a:t> </a:t>
            </a:r>
            <a:r>
              <a:rPr lang="en-GB" sz="1100" dirty="0" err="1">
                <a:latin typeface="+mn-lt"/>
              </a:rPr>
              <a:t>Anwendungen</a:t>
            </a:r>
            <a:endParaRPr lang="en-GB" sz="1100" dirty="0">
              <a:latin typeface="+mn-lt"/>
            </a:endParaRPr>
          </a:p>
          <a:p>
            <a:endParaRPr lang="en-GB" dirty="0">
              <a:latin typeface="Raleway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9F0CC-9089-47E5-93C1-E6303039BAC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80096" y="2382368"/>
            <a:ext cx="2724912" cy="2287278"/>
          </a:xfrm>
        </p:spPr>
        <p:txBody>
          <a:bodyPr/>
          <a:lstStyle/>
          <a:p>
            <a:r>
              <a:rPr lang="en-GB" b="1" dirty="0">
                <a:solidFill>
                  <a:srgbClr val="00A39B"/>
                </a:solidFill>
                <a:latin typeface="+mj-lt"/>
              </a:rPr>
              <a:t>Unify Video </a:t>
            </a:r>
            <a:r>
              <a:rPr lang="en-GB" dirty="0"/>
              <a:t>– </a:t>
            </a:r>
            <a:r>
              <a:rPr lang="en-GB" sz="1100" dirty="0" err="1">
                <a:solidFill>
                  <a:srgbClr val="FFFFFF"/>
                </a:solidFill>
              </a:rPr>
              <a:t>Expandierung</a:t>
            </a:r>
            <a:r>
              <a:rPr lang="en-GB" sz="1100" dirty="0">
                <a:solidFill>
                  <a:srgbClr val="FFFFFF"/>
                </a:solidFill>
              </a:rPr>
              <a:t> </a:t>
            </a:r>
            <a:r>
              <a:rPr lang="en-GB" sz="1100" dirty="0" err="1">
                <a:solidFill>
                  <a:srgbClr val="FFFFFF"/>
                </a:solidFill>
              </a:rPr>
              <a:t>für</a:t>
            </a:r>
            <a:r>
              <a:rPr lang="en-GB" sz="1100" dirty="0">
                <a:solidFill>
                  <a:srgbClr val="FFFFFF"/>
                </a:solidFill>
              </a:rPr>
              <a:t> </a:t>
            </a:r>
            <a:r>
              <a:rPr lang="en-GB" sz="1100" dirty="0" err="1">
                <a:solidFill>
                  <a:srgbClr val="FFFFFF"/>
                </a:solidFill>
              </a:rPr>
              <a:t>existierende</a:t>
            </a:r>
            <a:r>
              <a:rPr lang="en-GB" sz="1100" dirty="0">
                <a:solidFill>
                  <a:srgbClr val="FFFFFF"/>
                </a:solidFill>
              </a:rPr>
              <a:t> OpenScape </a:t>
            </a:r>
            <a:r>
              <a:rPr lang="en-GB" sz="1100" dirty="0" err="1">
                <a:solidFill>
                  <a:srgbClr val="FFFFFF"/>
                </a:solidFill>
              </a:rPr>
              <a:t>Kunden</a:t>
            </a:r>
            <a:r>
              <a:rPr lang="en-GB" sz="1100" dirty="0">
                <a:solidFill>
                  <a:srgbClr val="FFFFFF"/>
                </a:solidFill>
              </a:rPr>
              <a:t> </a:t>
            </a:r>
            <a:r>
              <a:rPr lang="en-GB" sz="1100" dirty="0" err="1">
                <a:solidFill>
                  <a:srgbClr val="FFFFFF"/>
                </a:solidFill>
              </a:rPr>
              <a:t>mit</a:t>
            </a:r>
            <a:r>
              <a:rPr lang="en-GB" sz="1100" dirty="0">
                <a:solidFill>
                  <a:srgbClr val="FFFFFF"/>
                </a:solidFill>
              </a:rPr>
              <a:t> Team </a:t>
            </a:r>
            <a:r>
              <a:rPr lang="en-GB" dirty="0">
                <a:solidFill>
                  <a:srgbClr val="FFFFFF"/>
                </a:solidFill>
              </a:rPr>
              <a:t>C</a:t>
            </a:r>
            <a:r>
              <a:rPr lang="en-GB" sz="1100" dirty="0">
                <a:solidFill>
                  <a:srgbClr val="FFFFFF"/>
                </a:solidFill>
              </a:rPr>
              <a:t>ollaboration, Messaging und WebRTC audio/video meetings</a:t>
            </a:r>
          </a:p>
          <a:p>
            <a:endParaRPr lang="en-GB" sz="1100" dirty="0">
              <a:solidFill>
                <a:srgbClr val="FFFFFF"/>
              </a:solidFill>
            </a:endParaRPr>
          </a:p>
          <a:p>
            <a:r>
              <a:rPr lang="en-GB" b="1" dirty="0">
                <a:solidFill>
                  <a:srgbClr val="00A39B"/>
                </a:solidFill>
                <a:latin typeface="+mj-lt"/>
              </a:rPr>
              <a:t>Unify Rooms  </a:t>
            </a:r>
            <a:r>
              <a:rPr lang="en-GB" dirty="0"/>
              <a:t>- </a:t>
            </a:r>
            <a:r>
              <a:rPr lang="de-DE" dirty="0"/>
              <a:t>Video Lösung für Besprechungsräume  </a:t>
            </a:r>
          </a:p>
          <a:p>
            <a:br>
              <a:rPr lang="en-GB" dirty="0"/>
            </a:br>
            <a:r>
              <a:rPr lang="en-GB" b="1" dirty="0">
                <a:solidFill>
                  <a:srgbClr val="00A39B"/>
                </a:solidFill>
                <a:latin typeface="+mj-lt"/>
              </a:rPr>
              <a:t>Unify Video Telephony Connector </a:t>
            </a:r>
            <a:r>
              <a:rPr lang="en-GB" dirty="0"/>
              <a:t>-</a:t>
            </a:r>
            <a:r>
              <a:rPr lang="en-GB" b="1" dirty="0">
                <a:solidFill>
                  <a:srgbClr val="00A39B"/>
                </a:solidFill>
              </a:rPr>
              <a:t> </a:t>
            </a:r>
            <a:r>
              <a:rPr lang="en-GB" dirty="0" err="1"/>
              <a:t>für</a:t>
            </a:r>
            <a:r>
              <a:rPr lang="en-GB" dirty="0"/>
              <a:t> die </a:t>
            </a:r>
            <a:r>
              <a:rPr lang="en-GB" dirty="0" err="1"/>
              <a:t>Telefonie</a:t>
            </a:r>
            <a:r>
              <a:rPr lang="en-GB" dirty="0"/>
              <a:t>-Integration </a:t>
            </a:r>
            <a:r>
              <a:rPr lang="en-GB" dirty="0" err="1"/>
              <a:t>mit</a:t>
            </a:r>
            <a:r>
              <a:rPr lang="en-GB" dirty="0"/>
              <a:t>  OpenScape PBX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87984B-9307-4810-AB00-D705A86DD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489CC-3B7A-4DA5-A8C0-4984788D0EC5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Verdana" pitchFamily="34" charset="0"/>
            </a:endParaRPr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20FC9B-4E58-4B03-B664-F442005F0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46" y="1695971"/>
            <a:ext cx="1951200" cy="523712"/>
          </a:xfrm>
          <a:prstGeom prst="rect">
            <a:avLst/>
          </a:prstGeom>
        </p:spPr>
      </p:pic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D712022-AB4D-46BB-A9F0-427D160BA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52" y="1695971"/>
            <a:ext cx="1951200" cy="5186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E96009-2504-43EB-BA4F-C2F33F258469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91713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8D6777E-9854-44CC-8B09-B58E5D4B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561FE-F58F-4861-B43A-EAA5341CE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Telefoniemarkt</a:t>
            </a:r>
            <a:r>
              <a:rPr lang="en-US" dirty="0"/>
              <a:t> und </a:t>
            </a:r>
            <a:r>
              <a:rPr lang="en-US" dirty="0" err="1"/>
              <a:t>unsere</a:t>
            </a:r>
            <a:r>
              <a:rPr lang="en-US" dirty="0"/>
              <a:t> Cloud-</a:t>
            </a:r>
            <a:r>
              <a:rPr lang="en-US" dirty="0" err="1"/>
              <a:t>Angebote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E9651A-CD27-4C54-A561-9F973A0E3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Expand </a:t>
            </a:r>
            <a:r>
              <a:rPr lang="en-US" dirty="0" err="1"/>
              <a:t>mit</a:t>
            </a:r>
            <a:r>
              <a:rPr lang="en-US" dirty="0"/>
              <a:t> Unify Video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678E904-A633-4836-97DA-EA3D8C47FD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Transform </a:t>
            </a:r>
            <a:r>
              <a:rPr lang="en-US" dirty="0" err="1"/>
              <a:t>zu</a:t>
            </a:r>
            <a:r>
              <a:rPr lang="en-US" dirty="0"/>
              <a:t> Unify Office </a:t>
            </a:r>
            <a:r>
              <a:rPr lang="en-US" dirty="0" err="1"/>
              <a:t>Lösung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91668F8-0894-4272-BF4A-C2D947D63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Optionen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Koexistenz</a:t>
            </a:r>
            <a:r>
              <a:rPr lang="en-US" dirty="0"/>
              <a:t> Hybrid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Vorort</a:t>
            </a:r>
            <a:r>
              <a:rPr lang="en-US" dirty="0"/>
              <a:t> und Cloud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1E2136-1D33-41F5-872A-F863C06EC0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Übersicht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586BBD5-F5A5-4AD9-A011-3E063AFCE3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01.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DBF81DC-B4CF-4FF3-92CA-FB8B13A4CB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02.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A219909-D324-4873-93CF-E447CB69C0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03.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B401797-832E-4AE9-B8C3-B994D0AE45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04.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C2D529C-DFE8-4A01-89E4-FF43690C23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05.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271ABBF6-D4FA-4A9C-BCAE-FC91C4693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563" y="474495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06C059-9BEF-44DB-8740-14D9F455CC08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2318591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3441-409D-41E5-A54F-B9CFA7E3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Unify Office und Unify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82F63-661A-489E-8BB9-D5E3FE6626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Stronger together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F9D94-C590-4F50-9539-B543B19AA8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800" b="1" dirty="0">
                <a:solidFill>
                  <a:srgbClr val="0596FF"/>
                </a:solidFill>
                <a:latin typeface="+mj-lt"/>
              </a:rPr>
              <a:t>Gewinnen</a:t>
            </a:r>
            <a:r>
              <a:rPr lang="de-DE" sz="1800" dirty="0"/>
              <a:t> Sie das Vertrauen unserer bestehenden Partner und gewinnen Sie neue Partner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C516F-56BA-4071-8D01-6CC7AF211C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sz="1800" b="1" dirty="0">
                <a:solidFill>
                  <a:srgbClr val="A375FF"/>
                </a:solidFill>
                <a:latin typeface="+mj-lt"/>
              </a:rPr>
              <a:t>Schützen</a:t>
            </a:r>
            <a:r>
              <a:rPr lang="de-DE" sz="1800" b="1" dirty="0">
                <a:solidFill>
                  <a:srgbClr val="A375FF"/>
                </a:solidFill>
              </a:rPr>
              <a:t> </a:t>
            </a:r>
            <a:r>
              <a:rPr lang="de-DE" sz="1800" dirty="0"/>
              <a:t>Sie unseren Kundenstamm, indem Sie ihnen den richtigen Weg und die Flexibilität für den Übergang zu ATOS Unify Cloud Solutions bieten</a:t>
            </a:r>
            <a:r>
              <a:rPr lang="de-DE" sz="1800" b="1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4D516-C007-45B8-9B02-66901434C3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sz="1800" b="1" dirty="0">
                <a:solidFill>
                  <a:srgbClr val="FF5269"/>
                </a:solidFill>
                <a:latin typeface="+mj-lt"/>
              </a:rPr>
              <a:t>Teilen</a:t>
            </a:r>
            <a:r>
              <a:rPr lang="de-DE" sz="1800" b="1" dirty="0">
                <a:solidFill>
                  <a:srgbClr val="FF5269"/>
                </a:solidFill>
              </a:rPr>
              <a:t> </a:t>
            </a:r>
            <a:r>
              <a:rPr lang="de-DE" sz="1800" dirty="0"/>
              <a:t>Sie uns Ihr Feedback und Ihre geschäftlichen Herausforderungen mit, damit wir unsere Cloud-Angebote gemeinsam verbessern können.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0F54848-4161-4B87-92D6-55C6E1449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163B4B6-0BD8-42CF-A0C0-09AF34E4B0CA}"/>
              </a:ext>
            </a:extLst>
          </p:cNvPr>
          <p:cNvSpPr txBox="1">
            <a:spLocks/>
          </p:cNvSpPr>
          <p:nvPr/>
        </p:nvSpPr>
        <p:spPr bwMode="invGray">
          <a:xfrm>
            <a:off x="1404632" y="3994899"/>
            <a:ext cx="7406640" cy="602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rgbClr val="00A39B"/>
                </a:solidFill>
              </a:rPr>
              <a:t>Nutzen </a:t>
            </a:r>
            <a:r>
              <a:rPr lang="de-DE" sz="1800" dirty="0"/>
              <a:t>Sie unsere Werbeaktionen, um Kunden für unsere Cloud-Transition-Reisen zu gewinnen.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20A4B-E92C-435B-9308-3D3448281785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817896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559ACE-0F81-4F70-A84E-A32CDD7E7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Fragen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10DEE-7BFA-48B3-9F1B-FBAC72B24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459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A3C2-28B1-498C-8DD8-A3C8CF35C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Dankeschön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256F0-D659-4D19-81DD-C4370C7B3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06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BD551A-5471-4826-9E6C-38835466D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Backup und </a:t>
            </a:r>
            <a:r>
              <a:rPr lang="en-GB" dirty="0" err="1"/>
              <a:t>alternatieve</a:t>
            </a:r>
            <a:r>
              <a:rPr lang="en-GB" dirty="0"/>
              <a:t> </a:t>
            </a:r>
            <a:r>
              <a:rPr lang="en-GB" dirty="0" err="1"/>
              <a:t>Folien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303E8-B2B3-4246-8AE0-DEEE32E805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80E3F-C8F9-42E3-AD33-2B5989917B1C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42268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D979F8-0BF9-4B02-9C99-90517E9BB848}"/>
              </a:ext>
            </a:extLst>
          </p:cNvPr>
          <p:cNvSpPr>
            <a:spLocks noChangeAspect="1"/>
          </p:cNvSpPr>
          <p:nvPr/>
        </p:nvSpPr>
        <p:spPr bwMode="gray">
          <a:xfrm>
            <a:off x="3995400" y="0"/>
            <a:ext cx="5148600" cy="4586514"/>
          </a:xfrm>
          <a:custGeom>
            <a:avLst/>
            <a:gdLst>
              <a:gd name="connsiteX0" fmla="*/ 226716 w 5148600"/>
              <a:gd name="connsiteY0" fmla="*/ 0 h 4586514"/>
              <a:gd name="connsiteX1" fmla="*/ 5148600 w 5148600"/>
              <a:gd name="connsiteY1" fmla="*/ 0 h 4586514"/>
              <a:gd name="connsiteX2" fmla="*/ 5148600 w 5148600"/>
              <a:gd name="connsiteY2" fmla="*/ 4081005 h 4586514"/>
              <a:gd name="connsiteX3" fmla="*/ 4987528 w 5148600"/>
              <a:gd name="connsiteY3" fmla="*/ 4178859 h 4586514"/>
              <a:gd name="connsiteX4" fmla="*/ 3377575 w 5148600"/>
              <a:gd name="connsiteY4" fmla="*/ 4586514 h 4586514"/>
              <a:gd name="connsiteX5" fmla="*/ 0 w 5148600"/>
              <a:gd name="connsiteY5" fmla="*/ 1208939 h 4586514"/>
              <a:gd name="connsiteX6" fmla="*/ 151849 w 5148600"/>
              <a:gd name="connsiteY6" fmla="*/ 204552 h 45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8600" h="4586514">
                <a:moveTo>
                  <a:pt x="226716" y="0"/>
                </a:moveTo>
                <a:lnTo>
                  <a:pt x="5148600" y="0"/>
                </a:lnTo>
                <a:lnTo>
                  <a:pt x="5148600" y="4081005"/>
                </a:lnTo>
                <a:lnTo>
                  <a:pt x="4987528" y="4178859"/>
                </a:lnTo>
                <a:cubicBezTo>
                  <a:pt x="4508948" y="4438839"/>
                  <a:pt x="3960508" y="4586514"/>
                  <a:pt x="3377575" y="4586514"/>
                </a:cubicBezTo>
                <a:cubicBezTo>
                  <a:pt x="1512192" y="4586514"/>
                  <a:pt x="0" y="3074322"/>
                  <a:pt x="0" y="1208939"/>
                </a:cubicBezTo>
                <a:cubicBezTo>
                  <a:pt x="0" y="859180"/>
                  <a:pt x="53163" y="521837"/>
                  <a:pt x="151849" y="204552"/>
                </a:cubicBezTo>
                <a:close/>
              </a:path>
            </a:pathLst>
          </a:cu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FA652-5E5D-480C-9D79-5E2B5FFA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Unify Video Telephony Connector </a:t>
            </a:r>
            <a:r>
              <a:rPr lang="en-GB" dirty="0" err="1"/>
              <a:t>für</a:t>
            </a:r>
            <a:r>
              <a:rPr lang="en-GB" dirty="0"/>
              <a:t> OpenScape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88A9E-7095-4442-A0A6-8ED3A5F3C2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Anwendungsfall - Cross-Start von Unify </a:t>
            </a:r>
            <a:r>
              <a:rPr lang="de-DE" dirty="0" err="1"/>
              <a:t>SoftPhone</a:t>
            </a:r>
            <a:r>
              <a:rPr lang="de-DE" dirty="0"/>
              <a:t> über das Wählfeldsymbol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EEAD-BF58-4E18-8B09-B0F114A43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b="1" dirty="0">
                <a:solidFill>
                  <a:schemeClr val="accent1"/>
                </a:solidFill>
                <a:latin typeface="+mj-lt"/>
              </a:rPr>
              <a:t>Use Case Flow</a:t>
            </a:r>
          </a:p>
          <a:p>
            <a:endParaRPr lang="en-GB" sz="1400" b="1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UV </a:t>
            </a:r>
            <a:r>
              <a:rPr lang="en-GB" sz="1200" dirty="0" err="1"/>
              <a:t>wird</a:t>
            </a:r>
            <a:r>
              <a:rPr lang="en-GB" sz="1200" dirty="0"/>
              <a:t> um </a:t>
            </a:r>
            <a:r>
              <a:rPr lang="en-GB" sz="1200" dirty="0" err="1"/>
              <a:t>ein</a:t>
            </a:r>
            <a:r>
              <a:rPr lang="en-GB" sz="1200" dirty="0"/>
              <a:t> </a:t>
            </a:r>
            <a:r>
              <a:rPr lang="en-GB" sz="1200" dirty="0" err="1"/>
              <a:t>Wählfeld</a:t>
            </a:r>
            <a:r>
              <a:rPr lang="en-GB" sz="1200" dirty="0"/>
              <a:t> </a:t>
            </a:r>
            <a:r>
              <a:rPr lang="en-GB" sz="1200" dirty="0" err="1"/>
              <a:t>erweitert</a:t>
            </a:r>
            <a:r>
              <a:rPr lang="en-GB" sz="1200" dirty="0"/>
              <a:t>, </a:t>
            </a:r>
            <a:r>
              <a:rPr lang="en-GB" sz="1200" dirty="0" err="1"/>
              <a:t>wenn</a:t>
            </a:r>
            <a:r>
              <a:rPr lang="en-GB" sz="1200" dirty="0"/>
              <a:t> der Unify-Cloud-Connector </a:t>
            </a:r>
            <a:r>
              <a:rPr lang="en-GB" sz="1200" dirty="0" err="1"/>
              <a:t>zur</a:t>
            </a:r>
            <a:r>
              <a:rPr lang="en-GB" sz="1200" dirty="0"/>
              <a:t> OS Business </a:t>
            </a:r>
            <a:r>
              <a:rPr lang="en-GB" sz="1200" dirty="0" err="1"/>
              <a:t>konfiguriert</a:t>
            </a:r>
            <a:r>
              <a:rPr lang="en-GB" sz="1200" dirty="0"/>
              <a:t> </a:t>
            </a:r>
            <a:r>
              <a:rPr lang="en-GB" sz="1200" dirty="0" err="1"/>
              <a:t>ist</a:t>
            </a:r>
            <a:r>
              <a:rPr lang="en-GB" sz="1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Benutzer</a:t>
            </a:r>
            <a:r>
              <a:rPr lang="en-GB" sz="1200" dirty="0"/>
              <a:t> </a:t>
            </a:r>
            <a:r>
              <a:rPr lang="en-GB" sz="1200" dirty="0" err="1"/>
              <a:t>klickt</a:t>
            </a:r>
            <a:r>
              <a:rPr lang="en-GB" sz="1200" dirty="0"/>
              <a:t> auf das </a:t>
            </a:r>
            <a:r>
              <a:rPr lang="en-GB" sz="1200" dirty="0" err="1"/>
              <a:t>Wählfeld</a:t>
            </a:r>
            <a:r>
              <a:rPr lang="en-GB" sz="1200" dirty="0"/>
              <a:t>-Symbol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Der UV-Client </a:t>
            </a:r>
            <a:r>
              <a:rPr lang="en-GB" sz="1200" dirty="0" err="1"/>
              <a:t>startet</a:t>
            </a:r>
            <a:r>
              <a:rPr lang="en-GB" sz="1200" dirty="0"/>
              <a:t> das ATOS Unify </a:t>
            </a:r>
            <a:r>
              <a:rPr lang="en-GB" sz="1200" dirty="0" err="1"/>
              <a:t>SoftPhone</a:t>
            </a:r>
            <a:r>
              <a:rPr lang="en-GB" sz="1200" dirty="0"/>
              <a:t>, das </a:t>
            </a:r>
            <a:r>
              <a:rPr lang="en-GB" sz="1200" dirty="0" err="1"/>
              <a:t>bei</a:t>
            </a:r>
            <a:r>
              <a:rPr lang="en-GB" sz="1200" dirty="0"/>
              <a:t> OS Business </a:t>
            </a:r>
            <a:r>
              <a:rPr lang="en-GB" sz="1200" dirty="0" err="1"/>
              <a:t>registriert</a:t>
            </a:r>
            <a:r>
              <a:rPr lang="en-GB" sz="1200" dirty="0"/>
              <a:t> </a:t>
            </a:r>
            <a:r>
              <a:rPr lang="en-GB" sz="1200" dirty="0" err="1"/>
              <a:t>ist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Benutzer</a:t>
            </a:r>
            <a:r>
              <a:rPr lang="en-GB" sz="1200" dirty="0"/>
              <a:t> </a:t>
            </a:r>
            <a:r>
              <a:rPr lang="en-GB" sz="1200" dirty="0" err="1"/>
              <a:t>klickt</a:t>
            </a:r>
            <a:r>
              <a:rPr lang="en-GB" sz="1200" dirty="0"/>
              <a:t> auf die </a:t>
            </a:r>
            <a:r>
              <a:rPr lang="en-GB" sz="1200" dirty="0" err="1"/>
              <a:t>Nummer</a:t>
            </a:r>
            <a:r>
              <a:rPr lang="en-GB" sz="1200" dirty="0"/>
              <a:t> und </a:t>
            </a:r>
            <a:r>
              <a:rPr lang="en-GB" sz="1200" dirty="0" err="1"/>
              <a:t>drückt</a:t>
            </a:r>
            <a:r>
              <a:rPr lang="en-GB" sz="1200" dirty="0"/>
              <a:t> die </a:t>
            </a:r>
            <a:r>
              <a:rPr lang="en-GB" sz="1200" dirty="0" err="1"/>
              <a:t>Anruftaste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ATOS Unify </a:t>
            </a:r>
            <a:r>
              <a:rPr lang="en-GB" sz="1200" dirty="0" err="1"/>
              <a:t>SoftPhone</a:t>
            </a:r>
            <a:r>
              <a:rPr lang="en-GB" sz="1200" dirty="0"/>
              <a:t> </a:t>
            </a:r>
            <a:r>
              <a:rPr lang="en-GB" sz="1200" dirty="0" err="1"/>
              <a:t>wählt</a:t>
            </a:r>
            <a:r>
              <a:rPr lang="en-GB" sz="1200" dirty="0"/>
              <a:t> die </a:t>
            </a:r>
            <a:r>
              <a:rPr lang="en-GB" sz="1200" dirty="0" err="1"/>
              <a:t>Nummer</a:t>
            </a:r>
            <a:r>
              <a:rPr lang="en-GB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Präsenz-Synchronisierung</a:t>
            </a:r>
            <a:r>
              <a:rPr lang="en-GB" sz="1200" dirty="0"/>
              <a:t> </a:t>
            </a:r>
            <a:r>
              <a:rPr lang="en-GB" sz="1200" dirty="0" err="1"/>
              <a:t>zwischen</a:t>
            </a:r>
            <a:r>
              <a:rPr lang="en-GB" sz="1200" dirty="0"/>
              <a:t> ATOS Unify </a:t>
            </a:r>
            <a:r>
              <a:rPr lang="en-GB" sz="1200" dirty="0" err="1"/>
              <a:t>SoftPhone</a:t>
            </a:r>
            <a:r>
              <a:rPr lang="en-GB" sz="1200" dirty="0"/>
              <a:t> und UV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Ähnlicher</a:t>
            </a:r>
            <a:r>
              <a:rPr lang="en-GB" sz="1200" dirty="0"/>
              <a:t> </a:t>
            </a:r>
            <a:r>
              <a:rPr lang="en-GB" sz="1200" dirty="0" err="1"/>
              <a:t>Anwendungsfall</a:t>
            </a:r>
            <a:r>
              <a:rPr lang="en-GB" sz="1200" dirty="0"/>
              <a:t> </a:t>
            </a:r>
            <a:r>
              <a:rPr lang="en-GB" sz="1200" dirty="0" err="1"/>
              <a:t>für</a:t>
            </a:r>
            <a:r>
              <a:rPr lang="en-GB" sz="1200" dirty="0"/>
              <a:t> </a:t>
            </a:r>
            <a:r>
              <a:rPr lang="en-GB" sz="1200" dirty="0" err="1"/>
              <a:t>mobilen</a:t>
            </a:r>
            <a:r>
              <a:rPr lang="en-GB" sz="1200" dirty="0"/>
              <a:t> Client iOS und Android </a:t>
            </a:r>
            <a:r>
              <a:rPr lang="en-GB" sz="1200" dirty="0" err="1"/>
              <a:t>möglich</a:t>
            </a:r>
            <a:r>
              <a:rPr lang="en-GB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Neues</a:t>
            </a:r>
            <a:r>
              <a:rPr lang="en-GB" sz="1200" dirty="0"/>
              <a:t> ATOS Unify </a:t>
            </a:r>
            <a:r>
              <a:rPr lang="en-GB" sz="1200" dirty="0" err="1"/>
              <a:t>SoftPhone</a:t>
            </a:r>
            <a:r>
              <a:rPr lang="en-GB" sz="1200" dirty="0"/>
              <a:t> hat </a:t>
            </a:r>
            <a:r>
              <a:rPr lang="en-GB" sz="1200" dirty="0" err="1"/>
              <a:t>ähnliches</a:t>
            </a:r>
            <a:r>
              <a:rPr lang="en-GB" sz="1200" dirty="0"/>
              <a:t> Look and Feel </a:t>
            </a:r>
            <a:r>
              <a:rPr lang="en-GB" sz="1200" dirty="0" err="1"/>
              <a:t>wie</a:t>
            </a:r>
            <a:r>
              <a:rPr lang="en-GB" sz="1200" dirty="0"/>
              <a:t> Unify Video/Unify Office</a:t>
            </a:r>
          </a:p>
          <a:p>
            <a:endParaRPr lang="en-GB" sz="1400" dirty="0">
              <a:latin typeface="Raleway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8639C-9660-417C-A28C-FFE6BB563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34</a:t>
            </a:fld>
            <a:endParaRPr lang="nl-NL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866713-A6DD-4F3A-A123-35B948EBF31D}"/>
              </a:ext>
            </a:extLst>
          </p:cNvPr>
          <p:cNvGrpSpPr>
            <a:grpSpLocks noChangeAspect="1"/>
          </p:cNvGrpSpPr>
          <p:nvPr/>
        </p:nvGrpSpPr>
        <p:grpSpPr>
          <a:xfrm>
            <a:off x="5016124" y="1151153"/>
            <a:ext cx="2448000" cy="2448000"/>
            <a:chOff x="5220157" y="1435447"/>
            <a:chExt cx="3584575" cy="3584575"/>
          </a:xfrm>
        </p:grpSpPr>
        <p:pic>
          <p:nvPicPr>
            <p:cNvPr id="18" name="Inhaltsplatzhalter 2">
              <a:extLst>
                <a:ext uri="{FF2B5EF4-FFF2-40B4-BE49-F238E27FC236}">
                  <a16:creationId xmlns:a16="http://schemas.microsoft.com/office/drawing/2014/main" id="{AACF4A3E-688C-4226-B91E-0ACEAB82B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75" t="791" r="44875" b="-791"/>
            <a:stretch/>
          </p:blipFill>
          <p:spPr>
            <a:xfrm>
              <a:off x="5220157" y="1435447"/>
              <a:ext cx="3584575" cy="3584575"/>
            </a:xfrm>
            <a:prstGeom prst="ellipse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5322DE1-90A2-4440-B84F-F28181529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8344" y="1616191"/>
              <a:ext cx="180020" cy="180020"/>
            </a:xfrm>
            <a:prstGeom prst="ellipse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4B6B3EA-ECCB-4041-AF14-34F9A8B2A604}"/>
              </a:ext>
            </a:extLst>
          </p:cNvPr>
          <p:cNvSpPr>
            <a:spLocks noChangeAspect="1"/>
          </p:cNvSpPr>
          <p:nvPr/>
        </p:nvSpPr>
        <p:spPr bwMode="invGray">
          <a:xfrm>
            <a:off x="5016124" y="1151153"/>
            <a:ext cx="2448000" cy="2448000"/>
          </a:xfrm>
          <a:prstGeom prst="ellipse">
            <a:avLst/>
          </a:prstGeom>
          <a:gradFill flip="none" rotWithShape="1">
            <a:gsLst>
              <a:gs pos="5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Grafik 5">
            <a:extLst>
              <a:ext uri="{FF2B5EF4-FFF2-40B4-BE49-F238E27FC236}">
                <a16:creationId xmlns:a16="http://schemas.microsoft.com/office/drawing/2014/main" id="{4BD65525-3DDC-4F56-8E08-640E3E8FB7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56" b="43334"/>
          <a:stretch/>
        </p:blipFill>
        <p:spPr>
          <a:xfrm>
            <a:off x="6577285" y="2503548"/>
            <a:ext cx="1728000" cy="1728000"/>
          </a:xfrm>
          <a:prstGeom prst="ellipse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3E79655-26D9-4BAA-8685-48570796B59A}"/>
              </a:ext>
            </a:extLst>
          </p:cNvPr>
          <p:cNvSpPr>
            <a:spLocks noChangeAspect="1"/>
          </p:cNvSpPr>
          <p:nvPr/>
        </p:nvSpPr>
        <p:spPr bwMode="invGray">
          <a:xfrm>
            <a:off x="6577285" y="2503548"/>
            <a:ext cx="1728000" cy="1728000"/>
          </a:xfrm>
          <a:prstGeom prst="ellipse">
            <a:avLst/>
          </a:prstGeom>
          <a:gradFill flip="none" rotWithShape="1">
            <a:gsLst>
              <a:gs pos="5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140B43-4EA3-482B-9ADF-A15A69008430}"/>
              </a:ext>
            </a:extLst>
          </p:cNvPr>
          <p:cNvSpPr/>
          <p:nvPr/>
        </p:nvSpPr>
        <p:spPr>
          <a:xfrm>
            <a:off x="6948264" y="858801"/>
            <a:ext cx="288032" cy="288032"/>
          </a:xfrm>
          <a:prstGeom prst="ellipse">
            <a:avLst/>
          </a:prstGeom>
          <a:solidFill>
            <a:srgbClr val="A37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1</a:t>
            </a:r>
          </a:p>
        </p:txBody>
      </p:sp>
      <p:cxnSp>
        <p:nvCxnSpPr>
          <p:cNvPr id="28" name="Google Shape;151;p33">
            <a:extLst>
              <a:ext uri="{FF2B5EF4-FFF2-40B4-BE49-F238E27FC236}">
                <a16:creationId xmlns:a16="http://schemas.microsoft.com/office/drawing/2014/main" id="{43EE4F8C-3532-4227-87C4-755FC18119D3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6810995" y="1104652"/>
            <a:ext cx="179450" cy="169936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83BB548-2C40-48DD-B93B-0095761E6C33}"/>
              </a:ext>
            </a:extLst>
          </p:cNvPr>
          <p:cNvSpPr/>
          <p:nvPr/>
        </p:nvSpPr>
        <p:spPr>
          <a:xfrm>
            <a:off x="8282120" y="2427734"/>
            <a:ext cx="288032" cy="288032"/>
          </a:xfrm>
          <a:prstGeom prst="ellipse">
            <a:avLst/>
          </a:prstGeom>
          <a:solidFill>
            <a:srgbClr val="A37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2</a:t>
            </a:r>
          </a:p>
        </p:txBody>
      </p:sp>
      <p:cxnSp>
        <p:nvCxnSpPr>
          <p:cNvPr id="32" name="Google Shape;151;p33">
            <a:extLst>
              <a:ext uri="{FF2B5EF4-FFF2-40B4-BE49-F238E27FC236}">
                <a16:creationId xmlns:a16="http://schemas.microsoft.com/office/drawing/2014/main" id="{0DF84110-92C0-4AD7-AFC7-7D973FDEA943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7812360" y="2673585"/>
            <a:ext cx="511941" cy="479753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7CD9186-2779-4FB9-9695-C00F05427CA2}"/>
              </a:ext>
            </a:extLst>
          </p:cNvPr>
          <p:cNvSpPr/>
          <p:nvPr/>
        </p:nvSpPr>
        <p:spPr>
          <a:xfrm>
            <a:off x="7092280" y="252226"/>
            <a:ext cx="1795670" cy="296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Alternate Version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59AF7B-96B7-4248-B3E3-9CC2A7B33C7C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33126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A652-5E5D-480C-9D79-5E2B5FFA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Unify Video Telephony Connector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OpenScape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88A9E-7095-4442-A0A6-8ED3A5F3C2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sz="1600" b="0" dirty="0"/>
              <a:t>Anwendungsfall - Cross-Start aus dem Benutzerprofil in Kontakten oder Nachrichten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EEAD-BF58-4E18-8B09-B0F114A43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b="1" dirty="0">
                <a:solidFill>
                  <a:schemeClr val="accent1"/>
                </a:solidFill>
                <a:latin typeface="+mj-lt"/>
              </a:rPr>
              <a:t>Use Case Flow</a:t>
            </a:r>
          </a:p>
          <a:p>
            <a:endParaRPr lang="en-GB" sz="1400" b="1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Benutzer</a:t>
            </a:r>
            <a:r>
              <a:rPr lang="en-GB" sz="1400" dirty="0"/>
              <a:t> </a:t>
            </a:r>
            <a:r>
              <a:rPr lang="en-GB" sz="1400" dirty="0" err="1"/>
              <a:t>klickt</a:t>
            </a:r>
            <a:r>
              <a:rPr lang="en-GB" sz="1400" dirty="0"/>
              <a:t> auf </a:t>
            </a:r>
            <a:r>
              <a:rPr lang="en-GB" sz="1400" dirty="0" err="1"/>
              <a:t>eine</a:t>
            </a:r>
            <a:r>
              <a:rPr lang="en-GB" sz="1400" dirty="0"/>
              <a:t> </a:t>
            </a:r>
            <a:r>
              <a:rPr lang="en-GB" sz="1400" dirty="0" err="1"/>
              <a:t>Telefonnummer</a:t>
            </a:r>
            <a:r>
              <a:rPr lang="en-GB" sz="1400" dirty="0"/>
              <a:t> in den </a:t>
            </a:r>
            <a:r>
              <a:rPr lang="en-GB" sz="1400" dirty="0" err="1"/>
              <a:t>Benutzerprofilen</a:t>
            </a:r>
            <a:r>
              <a:rPr lang="en-GB" sz="1400" dirty="0"/>
              <a:t> von UV-</a:t>
            </a:r>
            <a:r>
              <a:rPr lang="en-GB" sz="1400" dirty="0" err="1"/>
              <a:t>Kontakte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UV </a:t>
            </a:r>
            <a:r>
              <a:rPr lang="en-GB" sz="1400" dirty="0" err="1"/>
              <a:t>startet</a:t>
            </a:r>
            <a:r>
              <a:rPr lang="en-GB" sz="1400" dirty="0"/>
              <a:t> ATOS Unify </a:t>
            </a:r>
            <a:r>
              <a:rPr lang="en-GB" sz="1400" dirty="0" err="1"/>
              <a:t>SoftPhone</a:t>
            </a:r>
            <a:r>
              <a:rPr lang="en-GB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ATOS Unify </a:t>
            </a:r>
            <a:r>
              <a:rPr lang="en-GB" sz="1400" dirty="0" err="1"/>
              <a:t>SoftPhone</a:t>
            </a:r>
            <a:r>
              <a:rPr lang="en-GB" sz="1400" dirty="0"/>
              <a:t> </a:t>
            </a:r>
            <a:r>
              <a:rPr lang="en-GB" sz="1400" dirty="0" err="1"/>
              <a:t>wird</a:t>
            </a:r>
            <a:r>
              <a:rPr lang="en-GB" sz="1400" dirty="0"/>
              <a:t> die </a:t>
            </a:r>
            <a:r>
              <a:rPr lang="en-GB" sz="1400" dirty="0" err="1"/>
              <a:t>Nummer</a:t>
            </a:r>
            <a:r>
              <a:rPr lang="en-GB" sz="1400" dirty="0"/>
              <a:t> </a:t>
            </a:r>
            <a:r>
              <a:rPr lang="en-GB" sz="1400" dirty="0" err="1"/>
              <a:t>wählen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Ähnlicher</a:t>
            </a:r>
            <a:r>
              <a:rPr lang="en-GB" sz="1400" dirty="0"/>
              <a:t> </a:t>
            </a:r>
            <a:r>
              <a:rPr lang="en-GB" sz="1400" dirty="0" err="1"/>
              <a:t>Anwendungsfall</a:t>
            </a:r>
            <a:r>
              <a:rPr lang="en-GB" sz="1400" dirty="0"/>
              <a:t> </a:t>
            </a:r>
            <a:r>
              <a:rPr lang="en-GB" sz="1400" dirty="0" err="1"/>
              <a:t>für</a:t>
            </a:r>
            <a:r>
              <a:rPr lang="en-GB" sz="1400" dirty="0"/>
              <a:t> </a:t>
            </a:r>
            <a:r>
              <a:rPr lang="en-GB" sz="1400" dirty="0" err="1"/>
              <a:t>mobilen</a:t>
            </a:r>
            <a:r>
              <a:rPr lang="en-GB" sz="1400" dirty="0"/>
              <a:t> Client iOS und Android </a:t>
            </a:r>
            <a:r>
              <a:rPr lang="en-GB" sz="1400" dirty="0" err="1"/>
              <a:t>erforderlich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UV </a:t>
            </a:r>
            <a:r>
              <a:rPr lang="en-GB" sz="1400" dirty="0" err="1"/>
              <a:t>wird</a:t>
            </a:r>
            <a:r>
              <a:rPr lang="en-GB" sz="1400" dirty="0"/>
              <a:t> </a:t>
            </a:r>
            <a:r>
              <a:rPr lang="en-GB" sz="1400" dirty="0" err="1"/>
              <a:t>eine</a:t>
            </a:r>
            <a:r>
              <a:rPr lang="en-GB" sz="1400" dirty="0"/>
              <a:t> </a:t>
            </a:r>
            <a:r>
              <a:rPr lang="en-GB" sz="1400" dirty="0" err="1"/>
              <a:t>Schnittstelle</a:t>
            </a:r>
            <a:r>
              <a:rPr lang="en-GB" sz="1400" dirty="0"/>
              <a:t> </a:t>
            </a:r>
            <a:r>
              <a:rPr lang="en-GB" sz="1400" dirty="0" err="1"/>
              <a:t>zur</a:t>
            </a:r>
            <a:r>
              <a:rPr lang="en-GB" sz="1400" dirty="0"/>
              <a:t> </a:t>
            </a:r>
            <a:r>
              <a:rPr lang="en-GB" sz="1400" dirty="0" err="1"/>
              <a:t>Bereitstellung</a:t>
            </a:r>
            <a:r>
              <a:rPr lang="en-GB" sz="1400" dirty="0"/>
              <a:t> der </a:t>
            </a:r>
            <a:r>
              <a:rPr lang="en-GB" sz="1400" dirty="0" err="1"/>
              <a:t>Telefonnummern</a:t>
            </a:r>
            <a:r>
              <a:rPr lang="en-GB" sz="1400" dirty="0"/>
              <a:t> in den UV-</a:t>
            </a:r>
            <a:r>
              <a:rPr lang="en-GB" sz="1400" dirty="0" err="1"/>
              <a:t>Kontaktprofilen</a:t>
            </a:r>
            <a:r>
              <a:rPr lang="en-GB" sz="1400" dirty="0"/>
              <a:t> </a:t>
            </a:r>
            <a:r>
              <a:rPr lang="en-GB" sz="1400" dirty="0" err="1"/>
              <a:t>bereitstellen</a:t>
            </a:r>
            <a:r>
              <a:rPr lang="en-GB" sz="14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ATOS Unify </a:t>
            </a:r>
            <a:r>
              <a:rPr lang="en-GB" sz="1400" dirty="0" err="1"/>
              <a:t>SoftPhone</a:t>
            </a:r>
            <a:r>
              <a:rPr lang="en-GB" sz="1400" dirty="0"/>
              <a:t> </a:t>
            </a:r>
            <a:r>
              <a:rPr lang="en-GB" sz="1400" dirty="0" err="1"/>
              <a:t>im</a:t>
            </a:r>
            <a:r>
              <a:rPr lang="en-GB" sz="1400" dirty="0"/>
              <a:t> Look and Feel </a:t>
            </a:r>
            <a:r>
              <a:rPr lang="en-GB" sz="1400" dirty="0" err="1"/>
              <a:t>wie</a:t>
            </a:r>
            <a:r>
              <a:rPr lang="en-GB" sz="1400" dirty="0"/>
              <a:t> Unify Office/UV.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8639C-9660-417C-A28C-FFE6BB563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35</a:t>
            </a:fld>
            <a:endParaRPr lang="nl-NL"/>
          </a:p>
        </p:txBody>
      </p:sp>
      <p:pic>
        <p:nvPicPr>
          <p:cNvPr id="20" name="Grafik 5">
            <a:extLst>
              <a:ext uri="{FF2B5EF4-FFF2-40B4-BE49-F238E27FC236}">
                <a16:creationId xmlns:a16="http://schemas.microsoft.com/office/drawing/2014/main" id="{4BD65525-3DDC-4F56-8E08-640E3E8FB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6" b="43334"/>
          <a:stretch/>
        </p:blipFill>
        <p:spPr>
          <a:xfrm>
            <a:off x="6577285" y="2503548"/>
            <a:ext cx="1728000" cy="1728000"/>
          </a:xfrm>
          <a:prstGeom prst="ellipse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3E79655-26D9-4BAA-8685-48570796B59A}"/>
              </a:ext>
            </a:extLst>
          </p:cNvPr>
          <p:cNvSpPr>
            <a:spLocks noChangeAspect="1"/>
          </p:cNvSpPr>
          <p:nvPr/>
        </p:nvSpPr>
        <p:spPr bwMode="invGray">
          <a:xfrm>
            <a:off x="6577285" y="2503548"/>
            <a:ext cx="1728000" cy="1728000"/>
          </a:xfrm>
          <a:prstGeom prst="ellipse">
            <a:avLst/>
          </a:prstGeom>
          <a:gradFill flip="none" rotWithShape="1">
            <a:gsLst>
              <a:gs pos="5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140B43-4EA3-482B-9ADF-A15A69008430}"/>
              </a:ext>
            </a:extLst>
          </p:cNvPr>
          <p:cNvSpPr/>
          <p:nvPr/>
        </p:nvSpPr>
        <p:spPr>
          <a:xfrm>
            <a:off x="7867346" y="1610385"/>
            <a:ext cx="288032" cy="288032"/>
          </a:xfrm>
          <a:prstGeom prst="ellipse">
            <a:avLst/>
          </a:prstGeom>
          <a:solidFill>
            <a:srgbClr val="A37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3BB548-2C40-48DD-B93B-0095761E6C33}"/>
              </a:ext>
            </a:extLst>
          </p:cNvPr>
          <p:cNvSpPr/>
          <p:nvPr/>
        </p:nvSpPr>
        <p:spPr>
          <a:xfrm>
            <a:off x="8282120" y="2427734"/>
            <a:ext cx="288032" cy="288032"/>
          </a:xfrm>
          <a:prstGeom prst="ellipse">
            <a:avLst/>
          </a:prstGeom>
          <a:solidFill>
            <a:srgbClr val="A37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2</a:t>
            </a:r>
          </a:p>
        </p:txBody>
      </p:sp>
      <p:cxnSp>
        <p:nvCxnSpPr>
          <p:cNvPr id="32" name="Google Shape;151;p33">
            <a:extLst>
              <a:ext uri="{FF2B5EF4-FFF2-40B4-BE49-F238E27FC236}">
                <a16:creationId xmlns:a16="http://schemas.microsoft.com/office/drawing/2014/main" id="{0DF84110-92C0-4AD7-AFC7-7D973FDEA943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7812360" y="2673585"/>
            <a:ext cx="511941" cy="479753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Grafik 6">
            <a:extLst>
              <a:ext uri="{FF2B5EF4-FFF2-40B4-BE49-F238E27FC236}">
                <a16:creationId xmlns:a16="http://schemas.microsoft.com/office/drawing/2014/main" id="{C781CEA6-B75D-476C-A4A1-3A3B169BE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" t="240" r="227" b="-240"/>
          <a:stretch/>
        </p:blipFill>
        <p:spPr>
          <a:xfrm>
            <a:off x="5009926" y="1159334"/>
            <a:ext cx="2448000" cy="2448000"/>
          </a:xfrm>
          <a:prstGeom prst="ellipse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4B6B3EA-ECCB-4041-AF14-34F9A8B2A604}"/>
              </a:ext>
            </a:extLst>
          </p:cNvPr>
          <p:cNvSpPr>
            <a:spLocks noChangeAspect="1"/>
          </p:cNvSpPr>
          <p:nvPr/>
        </p:nvSpPr>
        <p:spPr bwMode="invGray">
          <a:xfrm>
            <a:off x="5009926" y="1159334"/>
            <a:ext cx="2448000" cy="2448000"/>
          </a:xfrm>
          <a:prstGeom prst="ellipse">
            <a:avLst/>
          </a:prstGeom>
          <a:gradFill flip="none" rotWithShape="1">
            <a:gsLst>
              <a:gs pos="5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8" name="Google Shape;151;p33">
            <a:extLst>
              <a:ext uri="{FF2B5EF4-FFF2-40B4-BE49-F238E27FC236}">
                <a16:creationId xmlns:a16="http://schemas.microsoft.com/office/drawing/2014/main" id="{43EE4F8C-3532-4227-87C4-755FC18119D3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6992661" y="1856236"/>
            <a:ext cx="916866" cy="1079892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9AE04B0-BD4F-4D0A-A625-703D76FF7088}"/>
              </a:ext>
            </a:extLst>
          </p:cNvPr>
          <p:cNvSpPr/>
          <p:nvPr/>
        </p:nvSpPr>
        <p:spPr>
          <a:xfrm>
            <a:off x="7092280" y="252226"/>
            <a:ext cx="1795670" cy="296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Alternate Version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865A6-0EB5-4B2C-89C8-0AF04D9549EA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11046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D979F8-0BF9-4B02-9C99-90517E9BB848}"/>
              </a:ext>
            </a:extLst>
          </p:cNvPr>
          <p:cNvSpPr>
            <a:spLocks noChangeAspect="1"/>
          </p:cNvSpPr>
          <p:nvPr/>
        </p:nvSpPr>
        <p:spPr bwMode="gray">
          <a:xfrm>
            <a:off x="3995400" y="0"/>
            <a:ext cx="5148600" cy="4586514"/>
          </a:xfrm>
          <a:custGeom>
            <a:avLst/>
            <a:gdLst>
              <a:gd name="connsiteX0" fmla="*/ 226716 w 5148600"/>
              <a:gd name="connsiteY0" fmla="*/ 0 h 4586514"/>
              <a:gd name="connsiteX1" fmla="*/ 5148600 w 5148600"/>
              <a:gd name="connsiteY1" fmla="*/ 0 h 4586514"/>
              <a:gd name="connsiteX2" fmla="*/ 5148600 w 5148600"/>
              <a:gd name="connsiteY2" fmla="*/ 4081005 h 4586514"/>
              <a:gd name="connsiteX3" fmla="*/ 4987528 w 5148600"/>
              <a:gd name="connsiteY3" fmla="*/ 4178859 h 4586514"/>
              <a:gd name="connsiteX4" fmla="*/ 3377575 w 5148600"/>
              <a:gd name="connsiteY4" fmla="*/ 4586514 h 4586514"/>
              <a:gd name="connsiteX5" fmla="*/ 0 w 5148600"/>
              <a:gd name="connsiteY5" fmla="*/ 1208939 h 4586514"/>
              <a:gd name="connsiteX6" fmla="*/ 151849 w 5148600"/>
              <a:gd name="connsiteY6" fmla="*/ 204552 h 45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8600" h="4586514">
                <a:moveTo>
                  <a:pt x="226716" y="0"/>
                </a:moveTo>
                <a:lnTo>
                  <a:pt x="5148600" y="0"/>
                </a:lnTo>
                <a:lnTo>
                  <a:pt x="5148600" y="4081005"/>
                </a:lnTo>
                <a:lnTo>
                  <a:pt x="4987528" y="4178859"/>
                </a:lnTo>
                <a:cubicBezTo>
                  <a:pt x="4508948" y="4438839"/>
                  <a:pt x="3960508" y="4586514"/>
                  <a:pt x="3377575" y="4586514"/>
                </a:cubicBezTo>
                <a:cubicBezTo>
                  <a:pt x="1512192" y="4586514"/>
                  <a:pt x="0" y="3074322"/>
                  <a:pt x="0" y="1208939"/>
                </a:cubicBezTo>
                <a:cubicBezTo>
                  <a:pt x="0" y="859180"/>
                  <a:pt x="53163" y="521837"/>
                  <a:pt x="151849" y="204552"/>
                </a:cubicBezTo>
                <a:close/>
              </a:path>
            </a:pathLst>
          </a:cu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FA652-5E5D-480C-9D79-5E2B5FFA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Unify Video Telephony Connector for OpenScape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88A9E-7095-4442-A0A6-8ED3A5F3C2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Anwendungsfall - Cross-Start von Unify </a:t>
            </a:r>
            <a:r>
              <a:rPr lang="de-DE" dirty="0" err="1"/>
              <a:t>SoftPhone</a:t>
            </a:r>
            <a:r>
              <a:rPr lang="de-DE" dirty="0"/>
              <a:t> aus Nachrichten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EEAD-BF58-4E18-8B09-B0F114A43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b="1" dirty="0">
                <a:solidFill>
                  <a:schemeClr val="accent1"/>
                </a:solidFill>
                <a:latin typeface="+mj-lt"/>
              </a:rPr>
              <a:t>Use Case Flow</a:t>
            </a:r>
          </a:p>
          <a:p>
            <a:endParaRPr lang="en-GB" sz="1400" b="1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UV-Client </a:t>
            </a:r>
            <a:r>
              <a:rPr lang="en-GB" sz="1400" dirty="0" err="1"/>
              <a:t>wird</a:t>
            </a:r>
            <a:r>
              <a:rPr lang="en-GB" sz="1400" dirty="0"/>
              <a:t> das </a:t>
            </a:r>
            <a:r>
              <a:rPr lang="en-GB" sz="1400" dirty="0" err="1"/>
              <a:t>Telefonsymbol</a:t>
            </a:r>
            <a:r>
              <a:rPr lang="en-GB" sz="1400" dirty="0"/>
              <a:t> </a:t>
            </a:r>
            <a:r>
              <a:rPr lang="en-GB" sz="1400" dirty="0" err="1"/>
              <a:t>anzeigen</a:t>
            </a:r>
            <a:r>
              <a:rPr lang="en-GB" sz="1400" dirty="0"/>
              <a:t>, </a:t>
            </a:r>
            <a:r>
              <a:rPr lang="en-GB" sz="1400" dirty="0" err="1"/>
              <a:t>wenn</a:t>
            </a:r>
            <a:r>
              <a:rPr lang="en-GB" sz="1400" dirty="0"/>
              <a:t> die </a:t>
            </a:r>
            <a:r>
              <a:rPr lang="en-GB" sz="1400" dirty="0" err="1"/>
              <a:t>Telefonnummer</a:t>
            </a:r>
            <a:r>
              <a:rPr lang="en-GB" sz="1400" dirty="0"/>
              <a:t> </a:t>
            </a:r>
            <a:r>
              <a:rPr lang="en-GB" sz="1400" dirty="0" err="1"/>
              <a:t>für</a:t>
            </a:r>
            <a:r>
              <a:rPr lang="en-GB" sz="1400" dirty="0"/>
              <a:t> den </a:t>
            </a:r>
            <a:r>
              <a:rPr lang="en-GB" sz="1400" dirty="0" err="1"/>
              <a:t>Benutzer</a:t>
            </a:r>
            <a:r>
              <a:rPr lang="en-GB" sz="1400" dirty="0"/>
              <a:t> </a:t>
            </a:r>
            <a:r>
              <a:rPr lang="en-GB" sz="1400" dirty="0" err="1"/>
              <a:t>im</a:t>
            </a:r>
            <a:r>
              <a:rPr lang="en-GB" sz="1400" dirty="0"/>
              <a:t> </a:t>
            </a:r>
            <a:r>
              <a:rPr lang="en-GB" sz="1400" dirty="0" err="1"/>
              <a:t>Benutzerprofil</a:t>
            </a:r>
            <a:r>
              <a:rPr lang="en-GB" sz="1400" dirty="0"/>
              <a:t> </a:t>
            </a:r>
            <a:r>
              <a:rPr lang="en-GB" sz="1400" dirty="0" err="1"/>
              <a:t>verfügbar</a:t>
            </a:r>
            <a:r>
              <a:rPr lang="en-GB" sz="1400" dirty="0"/>
              <a:t> </a:t>
            </a:r>
            <a:r>
              <a:rPr lang="en-GB" sz="1400" dirty="0" err="1"/>
              <a:t>ist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Benutzer</a:t>
            </a:r>
            <a:r>
              <a:rPr lang="en-GB" sz="1400" dirty="0"/>
              <a:t> </a:t>
            </a:r>
            <a:r>
              <a:rPr lang="en-GB" sz="1400" dirty="0" err="1"/>
              <a:t>klickt</a:t>
            </a:r>
            <a:r>
              <a:rPr lang="en-GB" sz="1400" dirty="0"/>
              <a:t> auf das </a:t>
            </a:r>
            <a:r>
              <a:rPr lang="en-GB" sz="1400" dirty="0" err="1"/>
              <a:t>Telefonsymbol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UV-Client </a:t>
            </a:r>
            <a:r>
              <a:rPr lang="en-GB" sz="1400" dirty="0" err="1"/>
              <a:t>startet</a:t>
            </a:r>
            <a:r>
              <a:rPr lang="en-GB" sz="1400" dirty="0"/>
              <a:t> das ATOS Unify </a:t>
            </a:r>
            <a:r>
              <a:rPr lang="en-GB" sz="1400" dirty="0" err="1"/>
              <a:t>SoftPhone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ATOS Unify </a:t>
            </a:r>
            <a:r>
              <a:rPr lang="en-GB" sz="1400" dirty="0" err="1"/>
              <a:t>SoftPhone</a:t>
            </a:r>
            <a:r>
              <a:rPr lang="en-GB" sz="1400" dirty="0"/>
              <a:t> </a:t>
            </a:r>
            <a:r>
              <a:rPr lang="en-GB" sz="1400" dirty="0" err="1"/>
              <a:t>wählt</a:t>
            </a:r>
            <a:r>
              <a:rPr lang="en-GB" sz="1400" dirty="0"/>
              <a:t> die </a:t>
            </a:r>
            <a:r>
              <a:rPr lang="en-GB" sz="1400" dirty="0" err="1"/>
              <a:t>Telefonnumer</a:t>
            </a:r>
            <a:r>
              <a:rPr lang="en-GB" sz="1400" dirty="0"/>
              <a:t> </a:t>
            </a:r>
            <a:r>
              <a:rPr lang="en-GB" sz="1400" dirty="0" err="1"/>
              <a:t>aus</a:t>
            </a:r>
            <a:r>
              <a:rPr lang="en-GB" sz="1400" dirty="0"/>
              <a:t> </a:t>
            </a:r>
            <a:r>
              <a:rPr lang="en-GB" sz="1400" dirty="0" err="1"/>
              <a:t>dem</a:t>
            </a:r>
            <a:r>
              <a:rPr lang="en-GB" sz="1400" dirty="0"/>
              <a:t> </a:t>
            </a:r>
            <a:r>
              <a:rPr lang="en-GB" sz="1400" dirty="0" err="1"/>
              <a:t>Benutzerprofil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Ähnlicher</a:t>
            </a:r>
            <a:r>
              <a:rPr lang="en-GB" sz="1400" dirty="0"/>
              <a:t> </a:t>
            </a:r>
            <a:r>
              <a:rPr lang="en-GB" sz="1400" dirty="0" err="1"/>
              <a:t>Anwendungsfall</a:t>
            </a:r>
            <a:r>
              <a:rPr lang="en-GB" sz="1400" dirty="0"/>
              <a:t> </a:t>
            </a:r>
            <a:r>
              <a:rPr lang="en-GB" sz="1400" dirty="0" err="1"/>
              <a:t>für</a:t>
            </a:r>
            <a:r>
              <a:rPr lang="en-GB" sz="1400" dirty="0"/>
              <a:t> </a:t>
            </a:r>
            <a:r>
              <a:rPr lang="en-GB" sz="1400" dirty="0" err="1"/>
              <a:t>mobilen</a:t>
            </a:r>
            <a:r>
              <a:rPr lang="en-GB" sz="1400" dirty="0"/>
              <a:t> Client </a:t>
            </a:r>
            <a:r>
              <a:rPr lang="en-GB" sz="1400" dirty="0" err="1"/>
              <a:t>möglich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ATOS Unify </a:t>
            </a:r>
            <a:r>
              <a:rPr lang="en-GB" sz="1400" dirty="0" err="1"/>
              <a:t>SoftPhone</a:t>
            </a:r>
            <a:r>
              <a:rPr lang="en-GB" sz="1400" dirty="0"/>
              <a:t> </a:t>
            </a:r>
            <a:r>
              <a:rPr lang="en-GB" sz="1400" dirty="0" err="1"/>
              <a:t>im</a:t>
            </a:r>
            <a:r>
              <a:rPr lang="en-GB" sz="1400" dirty="0"/>
              <a:t> Look and Feel </a:t>
            </a:r>
            <a:r>
              <a:rPr lang="en-GB" sz="1400" dirty="0" err="1"/>
              <a:t>wie</a:t>
            </a:r>
            <a:r>
              <a:rPr lang="en-GB" sz="1400" dirty="0"/>
              <a:t> Unify Office/UV.</a:t>
            </a:r>
          </a:p>
          <a:p>
            <a:endParaRPr lang="en-GB" sz="1400" dirty="0">
              <a:latin typeface="Raleway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8639C-9660-417C-A28C-FFE6BB563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36</a:t>
            </a:fld>
            <a:endParaRPr lang="nl-NL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61E01B-7C4C-4FF9-ABC7-E9FA94BB9E34}"/>
              </a:ext>
            </a:extLst>
          </p:cNvPr>
          <p:cNvGrpSpPr/>
          <p:nvPr/>
        </p:nvGrpSpPr>
        <p:grpSpPr>
          <a:xfrm>
            <a:off x="6577285" y="2503548"/>
            <a:ext cx="1728000" cy="1728000"/>
            <a:chOff x="6577285" y="2503548"/>
            <a:chExt cx="1728000" cy="1728000"/>
          </a:xfrm>
        </p:grpSpPr>
        <p:pic>
          <p:nvPicPr>
            <p:cNvPr id="20" name="Grafik 5">
              <a:extLst>
                <a:ext uri="{FF2B5EF4-FFF2-40B4-BE49-F238E27FC236}">
                  <a16:creationId xmlns:a16="http://schemas.microsoft.com/office/drawing/2014/main" id="{4BD65525-3DDC-4F56-8E08-640E3E8FB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6" b="43334"/>
            <a:stretch/>
          </p:blipFill>
          <p:spPr>
            <a:xfrm>
              <a:off x="6577285" y="2503548"/>
              <a:ext cx="1728000" cy="1728000"/>
            </a:xfrm>
            <a:prstGeom prst="ellipse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E79655-26D9-4BAA-8685-48570796B59A}"/>
                </a:ext>
              </a:extLst>
            </p:cNvPr>
            <p:cNvSpPr>
              <a:spLocks noChangeAspect="1"/>
            </p:cNvSpPr>
            <p:nvPr/>
          </p:nvSpPr>
          <p:spPr bwMode="invGray">
            <a:xfrm>
              <a:off x="6577285" y="2503548"/>
              <a:ext cx="1728000" cy="1728000"/>
            </a:xfrm>
            <a:prstGeom prst="ellipse">
              <a:avLst/>
            </a:prstGeom>
            <a:gradFill flip="none" rotWithShape="1">
              <a:gsLst>
                <a:gs pos="5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50140B43-4EA3-482B-9ADF-A15A69008430}"/>
              </a:ext>
            </a:extLst>
          </p:cNvPr>
          <p:cNvSpPr/>
          <p:nvPr/>
        </p:nvSpPr>
        <p:spPr>
          <a:xfrm>
            <a:off x="6948264" y="858801"/>
            <a:ext cx="288032" cy="288032"/>
          </a:xfrm>
          <a:prstGeom prst="ellipse">
            <a:avLst/>
          </a:prstGeom>
          <a:solidFill>
            <a:srgbClr val="A37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1</a:t>
            </a:r>
          </a:p>
        </p:txBody>
      </p:sp>
      <p:cxnSp>
        <p:nvCxnSpPr>
          <p:cNvPr id="28" name="Google Shape;151;p33">
            <a:extLst>
              <a:ext uri="{FF2B5EF4-FFF2-40B4-BE49-F238E27FC236}">
                <a16:creationId xmlns:a16="http://schemas.microsoft.com/office/drawing/2014/main" id="{43EE4F8C-3532-4227-87C4-755FC18119D3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6810995" y="1104652"/>
            <a:ext cx="179450" cy="169936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83BB548-2C40-48DD-B93B-0095761E6C33}"/>
              </a:ext>
            </a:extLst>
          </p:cNvPr>
          <p:cNvSpPr/>
          <p:nvPr/>
        </p:nvSpPr>
        <p:spPr>
          <a:xfrm>
            <a:off x="8282120" y="2427734"/>
            <a:ext cx="288032" cy="288032"/>
          </a:xfrm>
          <a:prstGeom prst="ellipse">
            <a:avLst/>
          </a:prstGeom>
          <a:solidFill>
            <a:srgbClr val="A37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2</a:t>
            </a:r>
          </a:p>
        </p:txBody>
      </p:sp>
      <p:cxnSp>
        <p:nvCxnSpPr>
          <p:cNvPr id="32" name="Google Shape;151;p33">
            <a:extLst>
              <a:ext uri="{FF2B5EF4-FFF2-40B4-BE49-F238E27FC236}">
                <a16:creationId xmlns:a16="http://schemas.microsoft.com/office/drawing/2014/main" id="{0DF84110-92C0-4AD7-AFC7-7D973FDEA943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7812360" y="2673585"/>
            <a:ext cx="511941" cy="479753"/>
          </a:xfrm>
          <a:prstGeom prst="straightConnector1">
            <a:avLst/>
          </a:prstGeom>
          <a:noFill/>
          <a:ln w="12700" cap="flat" cmpd="sng">
            <a:solidFill>
              <a:srgbClr val="A375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7EDD0E1-394F-4269-B04C-41DDD019A5F1}"/>
              </a:ext>
            </a:extLst>
          </p:cNvPr>
          <p:cNvGrpSpPr/>
          <p:nvPr/>
        </p:nvGrpSpPr>
        <p:grpSpPr>
          <a:xfrm>
            <a:off x="5016124" y="1151153"/>
            <a:ext cx="2448000" cy="2448000"/>
            <a:chOff x="5016124" y="1151153"/>
            <a:chExt cx="2448000" cy="2448000"/>
          </a:xfrm>
          <a:gradFill>
            <a:gsLst>
              <a:gs pos="5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5400000" scaled="0"/>
          </a:gra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F13A94D-811B-4E45-A493-C5D0C4D0A0D4}"/>
                </a:ext>
              </a:extLst>
            </p:cNvPr>
            <p:cNvGrpSpPr/>
            <p:nvPr/>
          </p:nvGrpSpPr>
          <p:grpSpPr>
            <a:xfrm>
              <a:off x="5016124" y="1151153"/>
              <a:ext cx="2448000" cy="2448000"/>
              <a:chOff x="4816933" y="1152660"/>
              <a:chExt cx="2448000" cy="2448000"/>
            </a:xfrm>
            <a:grpFill/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6866713-A6DD-4F3A-A123-35B948EBF3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16933" y="1152660"/>
                <a:ext cx="2448000" cy="2448000"/>
                <a:chOff x="5220157" y="1435447"/>
                <a:chExt cx="3584575" cy="3584575"/>
              </a:xfrm>
              <a:grpFill/>
            </p:grpSpPr>
            <p:pic>
              <p:nvPicPr>
                <p:cNvPr id="18" name="Inhaltsplatzhalter 2">
                  <a:extLst>
                    <a:ext uri="{FF2B5EF4-FFF2-40B4-BE49-F238E27FC236}">
                      <a16:creationId xmlns:a16="http://schemas.microsoft.com/office/drawing/2014/main" id="{AACF4A3E-688C-4226-B91E-0ACEAB82B7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-175" t="791" r="44875" b="-791"/>
                <a:stretch/>
              </p:blipFill>
              <p:spPr>
                <a:xfrm>
                  <a:off x="5220157" y="1435447"/>
                  <a:ext cx="3584575" cy="3584575"/>
                </a:xfrm>
                <a:prstGeom prst="ellipse">
                  <a:avLst/>
                </a:prstGeom>
                <a:grpFill/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E5322DE1-90A2-4440-B84F-F281815298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68344" y="1616191"/>
                  <a:ext cx="180020" cy="180020"/>
                </a:xfrm>
                <a:prstGeom prst="ellipse">
                  <a:avLst/>
                </a:prstGeom>
                <a:grpFill/>
              </p:spPr>
            </p:pic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4B6B3EA-ECCB-4041-AF14-34F9A8B2A604}"/>
                  </a:ext>
                </a:extLst>
              </p:cNvPr>
              <p:cNvSpPr>
                <a:spLocks noChangeAspect="1"/>
              </p:cNvSpPr>
              <p:nvPr/>
            </p:nvSpPr>
            <p:spPr bwMode="invGray">
              <a:xfrm>
                <a:off x="4816933" y="1152660"/>
                <a:ext cx="2448000" cy="2448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80E1D8-2ED3-464D-BC19-F33DC512E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245" t="8245" r="10459" b="13977"/>
            <a:stretch/>
          </p:blipFill>
          <p:spPr>
            <a:xfrm>
              <a:off x="6680912" y="1274588"/>
              <a:ext cx="99945" cy="122940"/>
            </a:xfrm>
            <a:prstGeom prst="rect">
              <a:avLst/>
            </a:prstGeom>
            <a:grpFill/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DA37E9E-D902-41C9-B338-F8CC818F6B55}"/>
              </a:ext>
            </a:extLst>
          </p:cNvPr>
          <p:cNvSpPr/>
          <p:nvPr/>
        </p:nvSpPr>
        <p:spPr>
          <a:xfrm>
            <a:off x="7092280" y="252226"/>
            <a:ext cx="1795670" cy="296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Alternate Version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9470D3-ED1E-4AFD-A4F5-51305DB2AAD5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27803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2BF6F-B178-4F8E-B885-4B4EF32DC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Telefoniemarkt</a:t>
            </a:r>
            <a:r>
              <a:rPr lang="en-GB" dirty="0"/>
              <a:t> und </a:t>
            </a:r>
            <a:r>
              <a:rPr lang="en-GB" dirty="0" err="1"/>
              <a:t>unsere</a:t>
            </a:r>
            <a:r>
              <a:rPr lang="en-GB" dirty="0"/>
              <a:t> Cloud-</a:t>
            </a:r>
            <a:r>
              <a:rPr lang="en-GB" dirty="0" err="1"/>
              <a:t>Angebote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F7FC8-811E-45F4-9E5D-3D816A64D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FE291-0956-40BC-A9D6-0510081F3528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206106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05B7-9B97-4D62-8DB1-0AD853C6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Marktprognosen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9686D-7469-499E-B12D-D18800A00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err="1"/>
              <a:t>Installierte</a:t>
            </a:r>
            <a:r>
              <a:rPr lang="en-GB" dirty="0"/>
              <a:t> Basis - </a:t>
            </a:r>
            <a:r>
              <a:rPr lang="de-DE" dirty="0"/>
              <a:t>Gesamtmarkt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6F5CE-81D7-4A7B-B9E5-B829301B75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68044" y="1074736"/>
            <a:ext cx="3836964" cy="3493008"/>
          </a:xfrm>
        </p:spPr>
        <p:txBody>
          <a:bodyPr/>
          <a:lstStyle/>
          <a:p>
            <a:pPr algn="l"/>
            <a:r>
              <a:rPr lang="de-DE" dirty="0"/>
              <a:t>Stabile installierte Basis </a:t>
            </a:r>
          </a:p>
          <a:p>
            <a:pPr algn="l"/>
            <a:r>
              <a:rPr lang="de-DE" dirty="0"/>
              <a:t>mit ungefähr 430+ M Benutzern</a:t>
            </a:r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4 </a:t>
            </a:r>
            <a:r>
              <a:rPr lang="en-GB" dirty="0" err="1"/>
              <a:t>wichtige</a:t>
            </a:r>
            <a:r>
              <a:rPr lang="en-GB" dirty="0"/>
              <a:t> </a:t>
            </a:r>
            <a:r>
              <a:rPr lang="en-GB" dirty="0" err="1"/>
              <a:t>Einsatzszenarien</a:t>
            </a:r>
            <a:endParaRPr lang="en-GB" dirty="0"/>
          </a:p>
          <a:p>
            <a:pPr algn="l"/>
            <a:endParaRPr lang="en-GB" dirty="0"/>
          </a:p>
          <a:p>
            <a:pPr algn="l"/>
            <a:r>
              <a:rPr lang="de-DE" dirty="0"/>
              <a:t>OpenScape und Unify Office decken alle Marktsegmenten ab</a:t>
            </a:r>
          </a:p>
          <a:p>
            <a:pPr algn="l"/>
            <a:endParaRPr lang="en-GB" dirty="0"/>
          </a:p>
          <a:p>
            <a:pPr algn="l"/>
            <a:r>
              <a:rPr lang="de-DE" dirty="0" err="1"/>
              <a:t>Hosted</a:t>
            </a:r>
            <a:r>
              <a:rPr lang="de-DE" dirty="0"/>
              <a:t> und Cloud-Markt wächst</a:t>
            </a:r>
          </a:p>
          <a:p>
            <a:pPr algn="l"/>
            <a:r>
              <a:rPr lang="de-DE" dirty="0"/>
              <a:t>On-</a:t>
            </a:r>
            <a:r>
              <a:rPr lang="de-DE" dirty="0" err="1"/>
              <a:t>Premise</a:t>
            </a:r>
            <a:r>
              <a:rPr lang="de-DE" dirty="0"/>
              <a:t>-Markt behält seine Bedeutung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84A4B-6D17-4489-A3E1-4AAF88AEE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9C70B7E-AC59-414D-BCFA-E698F8480EDA}"/>
              </a:ext>
            </a:extLst>
          </p:cNvPr>
          <p:cNvSpPr txBox="1">
            <a:spLocks/>
          </p:cNvSpPr>
          <p:nvPr/>
        </p:nvSpPr>
        <p:spPr bwMode="invGray">
          <a:xfrm>
            <a:off x="1958004" y="1824167"/>
            <a:ext cx="1669047" cy="3077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  <a:lvl2pPr marL="329184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1350000" indent="-27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OpenScape Voice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33328D2-C238-45FA-A2B0-A1355E7269DC}"/>
              </a:ext>
            </a:extLst>
          </p:cNvPr>
          <p:cNvSpPr txBox="1">
            <a:spLocks/>
          </p:cNvSpPr>
          <p:nvPr/>
        </p:nvSpPr>
        <p:spPr bwMode="invGray">
          <a:xfrm>
            <a:off x="1952014" y="2316169"/>
            <a:ext cx="1931939" cy="73866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  <a:lvl2pPr marL="329184" indent="-164592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baseline="0"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baseline="0">
                <a:ea typeface="Verdana" pitchFamily="34" charset="0"/>
                <a:cs typeface="Verdana" pitchFamily="34" charset="0"/>
              </a:defRPr>
            </a:lvl4pPr>
            <a:lvl5pPr marL="1350000" indent="-27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/>
              <a:t>OpenScape Business</a:t>
            </a:r>
          </a:p>
          <a:p>
            <a:r>
              <a:rPr lang="en-GB"/>
              <a:t>OpenScape 4000</a:t>
            </a:r>
          </a:p>
          <a:p>
            <a:r>
              <a:rPr lang="en-GB"/>
              <a:t>OpenScape  Voice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15F74F-F699-452F-9E04-26BE14D8D0B9}"/>
              </a:ext>
            </a:extLst>
          </p:cNvPr>
          <p:cNvSpPr txBox="1">
            <a:spLocks/>
          </p:cNvSpPr>
          <p:nvPr/>
        </p:nvSpPr>
        <p:spPr bwMode="invGray">
          <a:xfrm>
            <a:off x="1952014" y="3239058"/>
            <a:ext cx="1931939" cy="73866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  <a:lvl2pPr marL="329184" indent="-164592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200" baseline="0">
                <a:latin typeface="Raleway Light" pitchFamily="2" charset="0"/>
                <a:ea typeface="Verdana" pitchFamily="34" charset="0"/>
                <a:cs typeface="Verdana" pitchFamily="34" charset="0"/>
              </a:defRPr>
            </a:lvl2pPr>
            <a:lvl3pPr marL="493776" indent="-164592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  <a:defRPr sz="1100"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  <a:lvl4pPr marL="658368" indent="-164592"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000" baseline="0">
                <a:ea typeface="Verdana" pitchFamily="34" charset="0"/>
                <a:cs typeface="Verdana" pitchFamily="34" charset="0"/>
              </a:defRPr>
            </a:lvl4pPr>
            <a:lvl5pPr marL="1350000" indent="-2700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6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/>
              <a:t>OpenScape Business</a:t>
            </a:r>
          </a:p>
          <a:p>
            <a:r>
              <a:rPr lang="en-GB"/>
              <a:t>OpenScape 4000</a:t>
            </a:r>
          </a:p>
          <a:p>
            <a:r>
              <a:rPr lang="en-GB"/>
              <a:t>OpenScape  Voice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723646-E328-454F-BF2A-F384D5E1BBE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1559235" y="1378332"/>
            <a:ext cx="398769" cy="1830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12DF4E-4BF0-4BF5-AAAA-CD2C82EB299B}"/>
              </a:ext>
            </a:extLst>
          </p:cNvPr>
          <p:cNvSpPr txBox="1"/>
          <p:nvPr/>
        </p:nvSpPr>
        <p:spPr>
          <a:xfrm>
            <a:off x="1958004" y="1116722"/>
            <a:ext cx="1669047" cy="52322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GB" sz="1400"/>
              <a:t>Unify Office</a:t>
            </a:r>
          </a:p>
          <a:p>
            <a:pPr algn="l"/>
            <a:r>
              <a:rPr lang="en-GB" sz="1400"/>
              <a:t>OpenScape Voice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186660-832C-4414-8766-91D8C719DC86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559235" y="1978056"/>
            <a:ext cx="398769" cy="1132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C92995-D015-44A8-9117-181929F492A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559235" y="2388800"/>
            <a:ext cx="392779" cy="29670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2657E-BEBC-42CF-B2DC-217D03F7448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559235" y="3462360"/>
            <a:ext cx="392779" cy="1460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1169;ge27c70bf9c_0_13">
            <a:extLst>
              <a:ext uri="{FF2B5EF4-FFF2-40B4-BE49-F238E27FC236}">
                <a16:creationId xmlns:a16="http://schemas.microsoft.com/office/drawing/2014/main" id="{265C820E-7264-400A-8208-74D2B1362E67}"/>
              </a:ext>
            </a:extLst>
          </p:cNvPr>
          <p:cNvSpPr txBox="1"/>
          <p:nvPr/>
        </p:nvSpPr>
        <p:spPr>
          <a:xfrm>
            <a:off x="4716016" y="4712276"/>
            <a:ext cx="340613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Source – MZA Hosted Cloud Business Telephony 2020 - World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1169;ge27c70bf9c_0_13">
            <a:extLst>
              <a:ext uri="{FF2B5EF4-FFF2-40B4-BE49-F238E27FC236}">
                <a16:creationId xmlns:a16="http://schemas.microsoft.com/office/drawing/2014/main" id="{A8A57455-08D9-4E01-BE45-F0EF62C3ABEE}"/>
              </a:ext>
            </a:extLst>
          </p:cNvPr>
          <p:cNvSpPr txBox="1"/>
          <p:nvPr/>
        </p:nvSpPr>
        <p:spPr>
          <a:xfrm>
            <a:off x="513439" y="4515966"/>
            <a:ext cx="1117841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Premises based</a:t>
            </a:r>
          </a:p>
        </p:txBody>
      </p:sp>
      <p:sp>
        <p:nvSpPr>
          <p:cNvPr id="18" name="Google Shape;1170;ge27c70bf9c_0_13">
            <a:extLst>
              <a:ext uri="{FF2B5EF4-FFF2-40B4-BE49-F238E27FC236}">
                <a16:creationId xmlns:a16="http://schemas.microsoft.com/office/drawing/2014/main" id="{7A207360-646D-4B93-82D0-AF3D6E6A4FC8}"/>
              </a:ext>
            </a:extLst>
          </p:cNvPr>
          <p:cNvSpPr/>
          <p:nvPr/>
        </p:nvSpPr>
        <p:spPr>
          <a:xfrm>
            <a:off x="369894" y="4594156"/>
            <a:ext cx="166800" cy="1527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99FF"/>
              </a:solidFill>
            </a:endParaRPr>
          </a:p>
        </p:txBody>
      </p:sp>
      <p:sp>
        <p:nvSpPr>
          <p:cNvPr id="20" name="Google Shape;1171;ge27c70bf9c_0_13">
            <a:extLst>
              <a:ext uri="{FF2B5EF4-FFF2-40B4-BE49-F238E27FC236}">
                <a16:creationId xmlns:a16="http://schemas.microsoft.com/office/drawing/2014/main" id="{E7B527F7-5C33-4B77-8AAE-9106FE315690}"/>
              </a:ext>
            </a:extLst>
          </p:cNvPr>
          <p:cNvSpPr/>
          <p:nvPr/>
        </p:nvSpPr>
        <p:spPr>
          <a:xfrm>
            <a:off x="1466304" y="4594156"/>
            <a:ext cx="166800" cy="152700"/>
          </a:xfrm>
          <a:prstGeom prst="rect">
            <a:avLst/>
          </a:prstGeom>
          <a:solidFill>
            <a:srgbClr val="00A3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69;ge27c70bf9c_0_13">
            <a:extLst>
              <a:ext uri="{FF2B5EF4-FFF2-40B4-BE49-F238E27FC236}">
                <a16:creationId xmlns:a16="http://schemas.microsoft.com/office/drawing/2014/main" id="{2A11F506-4ADB-46AE-8218-C5EF6D5BAEB0}"/>
              </a:ext>
            </a:extLst>
          </p:cNvPr>
          <p:cNvSpPr txBox="1"/>
          <p:nvPr/>
        </p:nvSpPr>
        <p:spPr>
          <a:xfrm>
            <a:off x="2755933" y="4515966"/>
            <a:ext cx="904065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Multi-instance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1170;ge27c70bf9c_0_13">
            <a:extLst>
              <a:ext uri="{FF2B5EF4-FFF2-40B4-BE49-F238E27FC236}">
                <a16:creationId xmlns:a16="http://schemas.microsoft.com/office/drawing/2014/main" id="{A7B615D1-76FF-47BE-A34E-5A880DA0B7EA}"/>
              </a:ext>
            </a:extLst>
          </p:cNvPr>
          <p:cNvSpPr/>
          <p:nvPr/>
        </p:nvSpPr>
        <p:spPr>
          <a:xfrm>
            <a:off x="2562714" y="4594156"/>
            <a:ext cx="166800" cy="152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99FF"/>
              </a:solidFill>
            </a:endParaRPr>
          </a:p>
        </p:txBody>
      </p:sp>
      <p:sp>
        <p:nvSpPr>
          <p:cNvPr id="24" name="Google Shape;1169;ge27c70bf9c_0_13">
            <a:extLst>
              <a:ext uri="{FF2B5EF4-FFF2-40B4-BE49-F238E27FC236}">
                <a16:creationId xmlns:a16="http://schemas.microsoft.com/office/drawing/2014/main" id="{9B770361-48A3-4A9E-B4BB-BCC01269C473}"/>
              </a:ext>
            </a:extLst>
          </p:cNvPr>
          <p:cNvSpPr txBox="1"/>
          <p:nvPr/>
        </p:nvSpPr>
        <p:spPr>
          <a:xfrm>
            <a:off x="3811951" y="4515966"/>
            <a:ext cx="904065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Multi-tenant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1170;ge27c70bf9c_0_13">
            <a:extLst>
              <a:ext uri="{FF2B5EF4-FFF2-40B4-BE49-F238E27FC236}">
                <a16:creationId xmlns:a16="http://schemas.microsoft.com/office/drawing/2014/main" id="{FDEFEFE9-A7ED-4584-9519-7033AAB7333D}"/>
              </a:ext>
            </a:extLst>
          </p:cNvPr>
          <p:cNvSpPr/>
          <p:nvPr/>
        </p:nvSpPr>
        <p:spPr>
          <a:xfrm>
            <a:off x="3659125" y="4594156"/>
            <a:ext cx="166800" cy="152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99FF"/>
              </a:solidFill>
            </a:endParaRPr>
          </a:p>
        </p:txBody>
      </p:sp>
      <p:sp>
        <p:nvSpPr>
          <p:cNvPr id="26" name="Google Shape;1169;ge27c70bf9c_0_13">
            <a:extLst>
              <a:ext uri="{FF2B5EF4-FFF2-40B4-BE49-F238E27FC236}">
                <a16:creationId xmlns:a16="http://schemas.microsoft.com/office/drawing/2014/main" id="{22B75FD4-43DC-41C6-8740-1073DBA70C2A}"/>
              </a:ext>
            </a:extLst>
          </p:cNvPr>
          <p:cNvSpPr txBox="1"/>
          <p:nvPr/>
        </p:nvSpPr>
        <p:spPr>
          <a:xfrm>
            <a:off x="1631280" y="4515966"/>
            <a:ext cx="904065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Single instance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F2F328-FE56-4C93-B330-2E9FE3714C21}"/>
              </a:ext>
            </a:extLst>
          </p:cNvPr>
          <p:cNvGrpSpPr/>
          <p:nvPr/>
        </p:nvGrpSpPr>
        <p:grpSpPr>
          <a:xfrm>
            <a:off x="1101563" y="1074736"/>
            <a:ext cx="480096" cy="3006630"/>
            <a:chOff x="1101563" y="1102495"/>
            <a:chExt cx="480096" cy="30066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EBE2C4-BBBB-44C8-9D2B-76CE23F3A354}"/>
                </a:ext>
              </a:extLst>
            </p:cNvPr>
            <p:cNvSpPr/>
            <p:nvPr/>
          </p:nvSpPr>
          <p:spPr>
            <a:xfrm>
              <a:off x="1135969" y="2468258"/>
              <a:ext cx="411284" cy="14527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59%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034381A-0A31-4CA3-B4C8-86B634FDAE54}"/>
                </a:ext>
              </a:extLst>
            </p:cNvPr>
            <p:cNvSpPr/>
            <p:nvPr/>
          </p:nvSpPr>
          <p:spPr>
            <a:xfrm>
              <a:off x="1135969" y="2176036"/>
              <a:ext cx="411284" cy="268949"/>
            </a:xfrm>
            <a:prstGeom prst="rect">
              <a:avLst/>
            </a:prstGeom>
            <a:solidFill>
              <a:srgbClr val="00A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12%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9604BB-B1E4-46EF-9E72-030D344BF430}"/>
                </a:ext>
              </a:extLst>
            </p:cNvPr>
            <p:cNvSpPr/>
            <p:nvPr/>
          </p:nvSpPr>
          <p:spPr>
            <a:xfrm>
              <a:off x="1135969" y="1986529"/>
              <a:ext cx="411284" cy="169172"/>
            </a:xfrm>
            <a:prstGeom prst="rect">
              <a:avLst/>
            </a:prstGeom>
            <a:solidFill>
              <a:srgbClr val="B88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4%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5AD460-60B7-4B23-9278-8CCBCC0B1F5B}"/>
                </a:ext>
              </a:extLst>
            </p:cNvPr>
            <p:cNvSpPr/>
            <p:nvPr/>
          </p:nvSpPr>
          <p:spPr>
            <a:xfrm>
              <a:off x="1135969" y="1320083"/>
              <a:ext cx="411284" cy="639717"/>
            </a:xfrm>
            <a:prstGeom prst="rect">
              <a:avLst/>
            </a:prstGeom>
            <a:solidFill>
              <a:srgbClr val="FF5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25%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A771BF-7F26-40A9-BC5D-89F05B40154E}"/>
                </a:ext>
              </a:extLst>
            </p:cNvPr>
            <p:cNvSpPr txBox="1"/>
            <p:nvPr/>
          </p:nvSpPr>
          <p:spPr>
            <a:xfrm>
              <a:off x="1101563" y="1102495"/>
              <a:ext cx="4800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/>
                <a:t>434.6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E8F5F7-FB9A-4257-933C-E9B150E9F1DF}"/>
                </a:ext>
              </a:extLst>
            </p:cNvPr>
            <p:cNvSpPr txBox="1"/>
            <p:nvPr/>
          </p:nvSpPr>
          <p:spPr>
            <a:xfrm>
              <a:off x="1135969" y="3893681"/>
              <a:ext cx="41128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/>
                <a:t>2025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BDDF17-E2E3-4433-865E-C7874CF86189}"/>
              </a:ext>
            </a:extLst>
          </p:cNvPr>
          <p:cNvGrpSpPr/>
          <p:nvPr/>
        </p:nvGrpSpPr>
        <p:grpSpPr>
          <a:xfrm>
            <a:off x="612882" y="1074736"/>
            <a:ext cx="480096" cy="3008910"/>
            <a:chOff x="612882" y="1100215"/>
            <a:chExt cx="480096" cy="30089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B86415-69DE-47E3-AE2F-B99F360C6AEB}"/>
                </a:ext>
              </a:extLst>
            </p:cNvPr>
            <p:cNvSpPr/>
            <p:nvPr/>
          </p:nvSpPr>
          <p:spPr>
            <a:xfrm>
              <a:off x="647288" y="2147266"/>
              <a:ext cx="411284" cy="1773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79%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D863C1-8D12-401B-B8B5-6A9011DA3061}"/>
                </a:ext>
              </a:extLst>
            </p:cNvPr>
            <p:cNvSpPr/>
            <p:nvPr/>
          </p:nvSpPr>
          <p:spPr>
            <a:xfrm>
              <a:off x="647288" y="1881235"/>
              <a:ext cx="411284" cy="238463"/>
            </a:xfrm>
            <a:prstGeom prst="rect">
              <a:avLst/>
            </a:prstGeom>
            <a:solidFill>
              <a:srgbClr val="00A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7%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A1D154-C8FE-4040-AFF1-80B32358A91D}"/>
                </a:ext>
              </a:extLst>
            </p:cNvPr>
            <p:cNvSpPr/>
            <p:nvPr/>
          </p:nvSpPr>
          <p:spPr>
            <a:xfrm>
              <a:off x="647288" y="1677530"/>
              <a:ext cx="411284" cy="169172"/>
            </a:xfrm>
            <a:prstGeom prst="rect">
              <a:avLst/>
            </a:prstGeom>
            <a:solidFill>
              <a:srgbClr val="B88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2%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C20A7B-096D-449A-8924-0CD3F31AD0F8}"/>
                </a:ext>
              </a:extLst>
            </p:cNvPr>
            <p:cNvSpPr/>
            <p:nvPr/>
          </p:nvSpPr>
          <p:spPr>
            <a:xfrm>
              <a:off x="647288" y="1320084"/>
              <a:ext cx="411284" cy="329878"/>
            </a:xfrm>
            <a:prstGeom prst="rect">
              <a:avLst/>
            </a:prstGeom>
            <a:solidFill>
              <a:srgbClr val="FF5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12%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BC0504-BD4C-403B-A929-BBCE94FFC7BE}"/>
                </a:ext>
              </a:extLst>
            </p:cNvPr>
            <p:cNvSpPr txBox="1"/>
            <p:nvPr/>
          </p:nvSpPr>
          <p:spPr>
            <a:xfrm>
              <a:off x="647288" y="3893681"/>
              <a:ext cx="41128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/>
                <a:t>2019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CA6ACF-68A9-4C8E-A271-55E129BF4040}"/>
                </a:ext>
              </a:extLst>
            </p:cNvPr>
            <p:cNvSpPr txBox="1"/>
            <p:nvPr/>
          </p:nvSpPr>
          <p:spPr>
            <a:xfrm>
              <a:off x="612882" y="1100215"/>
              <a:ext cx="4800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/>
                <a:t>436.9</a:t>
              </a:r>
            </a:p>
          </p:txBody>
        </p:sp>
      </p:grpSp>
      <p:sp>
        <p:nvSpPr>
          <p:cNvPr id="42" name="Rechteck 8">
            <a:extLst>
              <a:ext uri="{FF2B5EF4-FFF2-40B4-BE49-F238E27FC236}">
                <a16:creationId xmlns:a16="http://schemas.microsoft.com/office/drawing/2014/main" id="{9EA31C33-FCD9-4885-8514-5728B5793263}"/>
              </a:ext>
            </a:extLst>
          </p:cNvPr>
          <p:cNvSpPr/>
          <p:nvPr/>
        </p:nvSpPr>
        <p:spPr>
          <a:xfrm>
            <a:off x="2556700" y="4776149"/>
            <a:ext cx="1875937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+mj-lt"/>
              </a:rPr>
              <a:t>Public Cloud</a:t>
            </a:r>
          </a:p>
        </p:txBody>
      </p:sp>
      <p:sp>
        <p:nvSpPr>
          <p:cNvPr id="43" name="Rechteck 8">
            <a:extLst>
              <a:ext uri="{FF2B5EF4-FFF2-40B4-BE49-F238E27FC236}">
                <a16:creationId xmlns:a16="http://schemas.microsoft.com/office/drawing/2014/main" id="{E5750C18-B18E-4202-B338-D57275E1C077}"/>
              </a:ext>
            </a:extLst>
          </p:cNvPr>
          <p:cNvSpPr/>
          <p:nvPr/>
        </p:nvSpPr>
        <p:spPr>
          <a:xfrm>
            <a:off x="369894" y="4776149"/>
            <a:ext cx="2034853" cy="18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+mj-lt"/>
              </a:rPr>
              <a:t>Private Cloud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8758D3-399A-4620-BBEE-637BE123E921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36127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05B7-9B97-4D62-8DB1-0AD853C6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Marketprognosen</a:t>
            </a:r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9686D-7469-499E-B12D-D18800A00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Installierte Basis - Gesamtmarkt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6F5CE-81D7-4A7B-B9E5-B829301B75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14468" y="934001"/>
            <a:ext cx="3638145" cy="3493008"/>
          </a:xfrm>
        </p:spPr>
        <p:txBody>
          <a:bodyPr/>
          <a:lstStyle/>
          <a:p>
            <a:pPr algn="l"/>
            <a:r>
              <a:rPr lang="de-DE" dirty="0"/>
              <a:t>Zunahme von gehosteten/</a:t>
            </a:r>
            <a:r>
              <a:rPr lang="de-DE" dirty="0" err="1"/>
              <a:t>cloud</a:t>
            </a:r>
            <a:r>
              <a:rPr lang="de-DE" dirty="0"/>
              <a:t>-basierten Implementierungen</a:t>
            </a:r>
            <a:endParaRPr lang="en-GB" dirty="0"/>
          </a:p>
          <a:p>
            <a:pPr marL="614934" lvl="1" indent="-285750"/>
            <a:r>
              <a:rPr lang="en-GB" dirty="0">
                <a:latin typeface="+mn-lt"/>
              </a:rPr>
              <a:t>SMB: public cloud</a:t>
            </a:r>
          </a:p>
          <a:p>
            <a:pPr marL="614934" lvl="1" indent="-285750"/>
            <a:r>
              <a:rPr lang="en-GB" dirty="0">
                <a:latin typeface="+mn-lt"/>
              </a:rPr>
              <a:t>Large: private/public cloud</a:t>
            </a:r>
          </a:p>
          <a:p>
            <a:pPr marL="285750" indent="-285750" algn="l"/>
            <a:endParaRPr lang="en-GB" dirty="0"/>
          </a:p>
          <a:p>
            <a:pPr marL="285750" indent="-285750" algn="l"/>
            <a:r>
              <a:rPr lang="de-DE" dirty="0"/>
              <a:t>Relevanz der On-</a:t>
            </a:r>
            <a:r>
              <a:rPr lang="de-DE" dirty="0" err="1"/>
              <a:t>Premise</a:t>
            </a:r>
            <a:r>
              <a:rPr lang="de-DE" dirty="0"/>
              <a:t> </a:t>
            </a:r>
            <a:r>
              <a:rPr lang="de-DE" dirty="0" err="1"/>
              <a:t>Lösunge</a:t>
            </a:r>
            <a:r>
              <a:rPr lang="de-DE" dirty="0"/>
              <a:t> bleibt erhalten</a:t>
            </a:r>
            <a:endParaRPr lang="en-GB" dirty="0"/>
          </a:p>
          <a:p>
            <a:pPr marL="285750" indent="-285750" algn="l"/>
            <a:endParaRPr lang="en-GB" dirty="0"/>
          </a:p>
          <a:p>
            <a:pPr marL="285750" indent="-285750" algn="l"/>
            <a:r>
              <a:rPr lang="en-GB" dirty="0" err="1"/>
              <a:t>Regionale</a:t>
            </a:r>
            <a:r>
              <a:rPr lang="en-GB" dirty="0"/>
              <a:t> </a:t>
            </a:r>
            <a:r>
              <a:rPr lang="en-GB" dirty="0" err="1"/>
              <a:t>Unterschiede</a:t>
            </a:r>
            <a:endParaRPr lang="en-GB" dirty="0"/>
          </a:p>
          <a:p>
            <a:pPr marL="614934" lvl="1" indent="-285750"/>
            <a:r>
              <a:rPr lang="en-GB" dirty="0" err="1">
                <a:latin typeface="+mn-lt"/>
              </a:rPr>
              <a:t>Australien</a:t>
            </a:r>
            <a:r>
              <a:rPr lang="en-GB" dirty="0">
                <a:latin typeface="+mn-lt"/>
              </a:rPr>
              <a:t>, Nordics – &gt; Cloud Adoption</a:t>
            </a:r>
          </a:p>
          <a:p>
            <a:pPr marL="614934" lvl="1" indent="-285750"/>
            <a:r>
              <a:rPr lang="en-GB" dirty="0">
                <a:latin typeface="+mn-lt"/>
              </a:rPr>
              <a:t>Deutschland – </a:t>
            </a:r>
            <a:r>
              <a:rPr lang="en-GB" dirty="0" err="1">
                <a:latin typeface="+mn-lt"/>
              </a:rPr>
              <a:t>Frühes</a:t>
            </a:r>
            <a:r>
              <a:rPr lang="en-GB" dirty="0">
                <a:latin typeface="+mn-lt"/>
              </a:rPr>
              <a:t> Stadium der </a:t>
            </a:r>
            <a:r>
              <a:rPr lang="en-GB" dirty="0" err="1">
                <a:latin typeface="+mn-lt"/>
              </a:rPr>
              <a:t>Reife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für</a:t>
            </a:r>
            <a:r>
              <a:rPr lang="en-GB" dirty="0">
                <a:latin typeface="+mn-lt"/>
              </a:rPr>
              <a:t> Cloud </a:t>
            </a:r>
            <a:r>
              <a:rPr lang="en-GB" dirty="0" err="1">
                <a:latin typeface="+mn-lt"/>
              </a:rPr>
              <a:t>Implementierungen</a:t>
            </a:r>
            <a:endParaRPr lang="en-GB" dirty="0">
              <a:latin typeface="+mn-lt"/>
            </a:endParaRPr>
          </a:p>
          <a:p>
            <a:pPr marL="614934" lvl="1" indent="-285750"/>
            <a:endParaRPr lang="en-GB" dirty="0"/>
          </a:p>
          <a:p>
            <a:pPr marL="285750" indent="-285750"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84A4B-6D17-4489-A3E1-4AAF88AEE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7" name="Rechteck 4">
            <a:extLst>
              <a:ext uri="{FF2B5EF4-FFF2-40B4-BE49-F238E27FC236}">
                <a16:creationId xmlns:a16="http://schemas.microsoft.com/office/drawing/2014/main" id="{163ED8A8-5E50-4512-8B05-761EE3BA93F2}"/>
              </a:ext>
            </a:extLst>
          </p:cNvPr>
          <p:cNvSpPr/>
          <p:nvPr/>
        </p:nvSpPr>
        <p:spPr>
          <a:xfrm>
            <a:off x="1609595" y="4312780"/>
            <a:ext cx="3505837" cy="180000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+mj-lt"/>
              </a:rPr>
              <a:t>OS Business  	                    OS4k    /   OSV</a:t>
            </a:r>
          </a:p>
        </p:txBody>
      </p:sp>
      <p:sp>
        <p:nvSpPr>
          <p:cNvPr id="18" name="Rechteck 8">
            <a:extLst>
              <a:ext uri="{FF2B5EF4-FFF2-40B4-BE49-F238E27FC236}">
                <a16:creationId xmlns:a16="http://schemas.microsoft.com/office/drawing/2014/main" id="{E190EEE2-7A66-4186-809B-1C33F3DE479B}"/>
              </a:ext>
            </a:extLst>
          </p:cNvPr>
          <p:cNvSpPr/>
          <p:nvPr/>
        </p:nvSpPr>
        <p:spPr>
          <a:xfrm>
            <a:off x="1330258" y="4551994"/>
            <a:ext cx="3785173" cy="180000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>
                <a:latin typeface="+mj-lt"/>
              </a:rPr>
              <a:t>Unify Office / Unify Video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AA1EC-E48F-4415-AB0D-8F0138DD3FF2}"/>
              </a:ext>
            </a:extLst>
          </p:cNvPr>
          <p:cNvGrpSpPr/>
          <p:nvPr/>
        </p:nvGrpSpPr>
        <p:grpSpPr>
          <a:xfrm>
            <a:off x="774240" y="1183110"/>
            <a:ext cx="480096" cy="3006630"/>
            <a:chOff x="776205" y="1185390"/>
            <a:chExt cx="480096" cy="30066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0DC268-066C-4803-B23F-FDA22E945D72}"/>
                </a:ext>
              </a:extLst>
            </p:cNvPr>
            <p:cNvSpPr txBox="1"/>
            <p:nvPr/>
          </p:nvSpPr>
          <p:spPr>
            <a:xfrm>
              <a:off x="776205" y="1185390"/>
              <a:ext cx="4800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/>
                <a:t>434.6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09687-5636-4264-BB43-309EF2EF808B}"/>
                </a:ext>
              </a:extLst>
            </p:cNvPr>
            <p:cNvSpPr/>
            <p:nvPr/>
          </p:nvSpPr>
          <p:spPr>
            <a:xfrm>
              <a:off x="810611" y="2551153"/>
              <a:ext cx="411284" cy="14527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59%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F497A7-FAAA-47F8-9AA7-3ADB9002B04A}"/>
                </a:ext>
              </a:extLst>
            </p:cNvPr>
            <p:cNvSpPr/>
            <p:nvPr/>
          </p:nvSpPr>
          <p:spPr>
            <a:xfrm>
              <a:off x="810611" y="2258931"/>
              <a:ext cx="411284" cy="268949"/>
            </a:xfrm>
            <a:prstGeom prst="rect">
              <a:avLst/>
            </a:prstGeom>
            <a:solidFill>
              <a:srgbClr val="00A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12%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12FB5-DB21-43E9-82DA-3E885285B6FF}"/>
                </a:ext>
              </a:extLst>
            </p:cNvPr>
            <p:cNvSpPr/>
            <p:nvPr/>
          </p:nvSpPr>
          <p:spPr>
            <a:xfrm>
              <a:off x="810611" y="2069424"/>
              <a:ext cx="411284" cy="169172"/>
            </a:xfrm>
            <a:prstGeom prst="rect">
              <a:avLst/>
            </a:prstGeom>
            <a:solidFill>
              <a:srgbClr val="B88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4%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6AF1D2-2239-40D4-8C02-1DB2FAD5DE9F}"/>
                </a:ext>
              </a:extLst>
            </p:cNvPr>
            <p:cNvSpPr/>
            <p:nvPr/>
          </p:nvSpPr>
          <p:spPr>
            <a:xfrm>
              <a:off x="810611" y="1402978"/>
              <a:ext cx="411284" cy="639717"/>
            </a:xfrm>
            <a:prstGeom prst="rect">
              <a:avLst/>
            </a:prstGeom>
            <a:solidFill>
              <a:srgbClr val="FF5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25%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BC311B-A013-447A-805E-85E1B4914A8E}"/>
                </a:ext>
              </a:extLst>
            </p:cNvPr>
            <p:cNvSpPr txBox="1"/>
            <p:nvPr/>
          </p:nvSpPr>
          <p:spPr>
            <a:xfrm>
              <a:off x="810611" y="3976576"/>
              <a:ext cx="41128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/>
                <a:t>2025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D5A902-59FF-402A-9309-CC0918D84730}"/>
              </a:ext>
            </a:extLst>
          </p:cNvPr>
          <p:cNvGrpSpPr/>
          <p:nvPr/>
        </p:nvGrpSpPr>
        <p:grpSpPr>
          <a:xfrm>
            <a:off x="287524" y="1183110"/>
            <a:ext cx="480096" cy="3008910"/>
            <a:chOff x="287524" y="1183110"/>
            <a:chExt cx="480096" cy="30089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7B64A2-B885-45BE-9DAE-893219844B1B}"/>
                </a:ext>
              </a:extLst>
            </p:cNvPr>
            <p:cNvSpPr/>
            <p:nvPr/>
          </p:nvSpPr>
          <p:spPr>
            <a:xfrm>
              <a:off x="321930" y="2172516"/>
              <a:ext cx="411284" cy="18314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79%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37A5AB-CFA1-4D59-8E18-5D93814DDDF7}"/>
                </a:ext>
              </a:extLst>
            </p:cNvPr>
            <p:cNvSpPr/>
            <p:nvPr/>
          </p:nvSpPr>
          <p:spPr>
            <a:xfrm>
              <a:off x="321930" y="1901239"/>
              <a:ext cx="411284" cy="238463"/>
            </a:xfrm>
            <a:prstGeom prst="rect">
              <a:avLst/>
            </a:prstGeom>
            <a:solidFill>
              <a:srgbClr val="00A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7%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7973AD-9229-4008-AAFC-8C26B80B4840}"/>
                </a:ext>
              </a:extLst>
            </p:cNvPr>
            <p:cNvSpPr/>
            <p:nvPr/>
          </p:nvSpPr>
          <p:spPr>
            <a:xfrm>
              <a:off x="321930" y="1760425"/>
              <a:ext cx="411284" cy="108000"/>
            </a:xfrm>
            <a:prstGeom prst="rect">
              <a:avLst/>
            </a:prstGeom>
            <a:solidFill>
              <a:srgbClr val="B88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2%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CBCF02-8C62-41D3-BA42-92CD0AC8A212}"/>
                </a:ext>
              </a:extLst>
            </p:cNvPr>
            <p:cNvSpPr/>
            <p:nvPr/>
          </p:nvSpPr>
          <p:spPr>
            <a:xfrm>
              <a:off x="321930" y="1402979"/>
              <a:ext cx="411284" cy="329878"/>
            </a:xfrm>
            <a:prstGeom prst="rect">
              <a:avLst/>
            </a:prstGeom>
            <a:solidFill>
              <a:srgbClr val="FF5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/>
                <a:t>12%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90E5F1-4735-4518-804E-75CCECCAF376}"/>
                </a:ext>
              </a:extLst>
            </p:cNvPr>
            <p:cNvSpPr txBox="1"/>
            <p:nvPr/>
          </p:nvSpPr>
          <p:spPr>
            <a:xfrm>
              <a:off x="321930" y="3976576"/>
              <a:ext cx="41128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/>
                <a:t>2019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018C2E-2C2E-4FD8-9267-8A3C362FE615}"/>
                </a:ext>
              </a:extLst>
            </p:cNvPr>
            <p:cNvSpPr txBox="1"/>
            <p:nvPr/>
          </p:nvSpPr>
          <p:spPr>
            <a:xfrm>
              <a:off x="287524" y="1183110"/>
              <a:ext cx="4800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/>
                <a:t>436.9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01FE4AD-BB79-431F-A644-19F3AB92794B}"/>
              </a:ext>
            </a:extLst>
          </p:cNvPr>
          <p:cNvGrpSpPr/>
          <p:nvPr/>
        </p:nvGrpSpPr>
        <p:grpSpPr>
          <a:xfrm>
            <a:off x="1260956" y="1183110"/>
            <a:ext cx="966812" cy="3006630"/>
            <a:chOff x="1260956" y="1183110"/>
            <a:chExt cx="966812" cy="30066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545EAF-7B19-4354-966C-DAE0E292117C}"/>
                </a:ext>
              </a:extLst>
            </p:cNvPr>
            <p:cNvGrpSpPr/>
            <p:nvPr/>
          </p:nvGrpSpPr>
          <p:grpSpPr>
            <a:xfrm>
              <a:off x="1260956" y="1183110"/>
              <a:ext cx="480096" cy="3006630"/>
              <a:chOff x="1295853" y="1183642"/>
              <a:chExt cx="480096" cy="300663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68108D2-2F03-40AF-B75C-E498F2347D45}"/>
                  </a:ext>
                </a:extLst>
              </p:cNvPr>
              <p:cNvSpPr/>
              <p:nvPr/>
            </p:nvSpPr>
            <p:spPr>
              <a:xfrm>
                <a:off x="1330259" y="2257183"/>
                <a:ext cx="411284" cy="17450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71%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FA9BAEB-76C4-4F0C-AE0A-10D62CDBF274}"/>
                  </a:ext>
                </a:extLst>
              </p:cNvPr>
              <p:cNvSpPr/>
              <p:nvPr/>
            </p:nvSpPr>
            <p:spPr>
              <a:xfrm>
                <a:off x="1330259" y="1401230"/>
                <a:ext cx="411284" cy="835618"/>
              </a:xfrm>
              <a:prstGeom prst="rect">
                <a:avLst/>
              </a:prstGeom>
              <a:solidFill>
                <a:srgbClr val="FF52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29%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F680B0-6A9D-411F-BC6D-3FACCA5307AB}"/>
                  </a:ext>
                </a:extLst>
              </p:cNvPr>
              <p:cNvSpPr txBox="1"/>
              <p:nvPr/>
            </p:nvSpPr>
            <p:spPr>
              <a:xfrm>
                <a:off x="1295853" y="1183642"/>
                <a:ext cx="48009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dirty="0"/>
                  <a:t>103.2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E9A6B0-BE76-4367-A5A4-ECE21C1C0198}"/>
                  </a:ext>
                </a:extLst>
              </p:cNvPr>
              <p:cNvSpPr txBox="1"/>
              <p:nvPr/>
            </p:nvSpPr>
            <p:spPr>
              <a:xfrm>
                <a:off x="1330259" y="3974828"/>
                <a:ext cx="41128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/>
                  <a:t>2019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3B6CAED-CF54-45D5-8E99-4EE1C2ED4788}"/>
                </a:ext>
              </a:extLst>
            </p:cNvPr>
            <p:cNvGrpSpPr/>
            <p:nvPr/>
          </p:nvGrpSpPr>
          <p:grpSpPr>
            <a:xfrm>
              <a:off x="1747672" y="1183110"/>
              <a:ext cx="480096" cy="3000127"/>
              <a:chOff x="1751644" y="1190145"/>
              <a:chExt cx="480096" cy="300012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D85E8A-411E-4EBD-9E19-96FDD541A6E5}"/>
                  </a:ext>
                </a:extLst>
              </p:cNvPr>
              <p:cNvSpPr txBox="1"/>
              <p:nvPr/>
            </p:nvSpPr>
            <p:spPr>
              <a:xfrm>
                <a:off x="1751644" y="1190145"/>
                <a:ext cx="48009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dirty="0"/>
                  <a:t>101.9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5306F1-7FFC-4058-BDAE-EFEE660EA628}"/>
                  </a:ext>
                </a:extLst>
              </p:cNvPr>
              <p:cNvSpPr/>
              <p:nvPr/>
            </p:nvSpPr>
            <p:spPr>
              <a:xfrm>
                <a:off x="1786050" y="2701933"/>
                <a:ext cx="411284" cy="13002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53%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86E1D07-4FF3-44C3-8B84-DBF7ECEF9DDF}"/>
                  </a:ext>
                </a:extLst>
              </p:cNvPr>
              <p:cNvSpPr/>
              <p:nvPr/>
            </p:nvSpPr>
            <p:spPr>
              <a:xfrm>
                <a:off x="1786050" y="1401229"/>
                <a:ext cx="411284" cy="1277489"/>
              </a:xfrm>
              <a:prstGeom prst="rect">
                <a:avLst/>
              </a:prstGeom>
              <a:solidFill>
                <a:srgbClr val="FF52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46%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89698B-66C0-496A-8E06-2C1D3D7D7918}"/>
                  </a:ext>
                </a:extLst>
              </p:cNvPr>
              <p:cNvSpPr txBox="1"/>
              <p:nvPr/>
            </p:nvSpPr>
            <p:spPr>
              <a:xfrm>
                <a:off x="1786050" y="3974828"/>
                <a:ext cx="41128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/>
                  <a:t>2025</a:t>
                </a: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678565B-9499-4790-8EB9-315486269723}"/>
              </a:ext>
            </a:extLst>
          </p:cNvPr>
          <p:cNvSpPr/>
          <p:nvPr/>
        </p:nvSpPr>
        <p:spPr>
          <a:xfrm>
            <a:off x="1295362" y="934001"/>
            <a:ext cx="906883" cy="2128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2-30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B4EB60-D844-4322-9F7E-D6D91422B169}"/>
              </a:ext>
            </a:extLst>
          </p:cNvPr>
          <p:cNvSpPr/>
          <p:nvPr/>
        </p:nvSpPr>
        <p:spPr>
          <a:xfrm>
            <a:off x="2277021" y="934001"/>
            <a:ext cx="881546" cy="2128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31-100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9673A7-5A83-4A39-A189-59D6ED89C827}"/>
              </a:ext>
            </a:extLst>
          </p:cNvPr>
          <p:cNvGrpSpPr/>
          <p:nvPr/>
        </p:nvGrpSpPr>
        <p:grpSpPr>
          <a:xfrm>
            <a:off x="2234388" y="1183110"/>
            <a:ext cx="966812" cy="3000127"/>
            <a:chOff x="2234388" y="1183110"/>
            <a:chExt cx="966812" cy="300012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2E49C2-8C23-404F-AE1D-0EA50780797D}"/>
                </a:ext>
              </a:extLst>
            </p:cNvPr>
            <p:cNvGrpSpPr/>
            <p:nvPr/>
          </p:nvGrpSpPr>
          <p:grpSpPr>
            <a:xfrm>
              <a:off x="2234388" y="1183110"/>
              <a:ext cx="480096" cy="3000127"/>
              <a:chOff x="2264759" y="1187423"/>
              <a:chExt cx="480096" cy="300012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487C1A1-2ADC-4B2B-9E52-284FAE6CAEC1}"/>
                  </a:ext>
                </a:extLst>
              </p:cNvPr>
              <p:cNvSpPr txBox="1"/>
              <p:nvPr/>
            </p:nvSpPr>
            <p:spPr>
              <a:xfrm>
                <a:off x="2264759" y="1187423"/>
                <a:ext cx="48009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/>
                  <a:t>106.7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11AC33A-2A8C-4A00-8580-90A8977BEE6A}"/>
                  </a:ext>
                </a:extLst>
              </p:cNvPr>
              <p:cNvSpPr/>
              <p:nvPr/>
            </p:nvSpPr>
            <p:spPr>
              <a:xfrm>
                <a:off x="2299165" y="1830726"/>
                <a:ext cx="411284" cy="216873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87%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79B97AD-B8D2-4F25-B4E7-8AA25AEA1B62}"/>
                  </a:ext>
                </a:extLst>
              </p:cNvPr>
              <p:cNvSpPr/>
              <p:nvPr/>
            </p:nvSpPr>
            <p:spPr>
              <a:xfrm>
                <a:off x="2299165" y="1398507"/>
                <a:ext cx="411284" cy="311459"/>
              </a:xfrm>
              <a:prstGeom prst="rect">
                <a:avLst/>
              </a:prstGeom>
              <a:solidFill>
                <a:srgbClr val="FF52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dirty="0"/>
                  <a:t>11%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5062834-323F-46C4-A4F7-4759DAAA51B5}"/>
                  </a:ext>
                </a:extLst>
              </p:cNvPr>
              <p:cNvSpPr txBox="1"/>
              <p:nvPr/>
            </p:nvSpPr>
            <p:spPr>
              <a:xfrm>
                <a:off x="2299165" y="3972106"/>
                <a:ext cx="41128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/>
                  <a:t>2019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B5FB1C0-E701-4062-97A6-51CCCE67E86E}"/>
                </a:ext>
              </a:extLst>
            </p:cNvPr>
            <p:cNvGrpSpPr/>
            <p:nvPr/>
          </p:nvGrpSpPr>
          <p:grpSpPr>
            <a:xfrm>
              <a:off x="2721104" y="1183110"/>
              <a:ext cx="480096" cy="2998781"/>
              <a:chOff x="2706872" y="1191491"/>
              <a:chExt cx="480096" cy="299878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63C471A-BB42-4790-A7B3-E1DDFF8325CD}"/>
                  </a:ext>
                </a:extLst>
              </p:cNvPr>
              <p:cNvSpPr/>
              <p:nvPr/>
            </p:nvSpPr>
            <p:spPr>
              <a:xfrm>
                <a:off x="2741278" y="2345055"/>
                <a:ext cx="411284" cy="16596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70%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55419C9-CA9C-4F02-BBD3-2FE6DF421240}"/>
                  </a:ext>
                </a:extLst>
              </p:cNvPr>
              <p:cNvSpPr/>
              <p:nvPr/>
            </p:nvSpPr>
            <p:spPr>
              <a:xfrm>
                <a:off x="2741278" y="1403740"/>
                <a:ext cx="411284" cy="797105"/>
              </a:xfrm>
              <a:prstGeom prst="rect">
                <a:avLst/>
              </a:prstGeom>
              <a:solidFill>
                <a:srgbClr val="FF52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dirty="0"/>
                  <a:t>27%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8C93B6C-C58D-43E8-A653-F691378FA009}"/>
                  </a:ext>
                </a:extLst>
              </p:cNvPr>
              <p:cNvSpPr txBox="1"/>
              <p:nvPr/>
            </p:nvSpPr>
            <p:spPr>
              <a:xfrm>
                <a:off x="2706872" y="1191491"/>
                <a:ext cx="48009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dirty="0"/>
                  <a:t>104.7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D7648FE-7D4B-45CA-8C89-016FAB9815BB}"/>
                  </a:ext>
                </a:extLst>
              </p:cNvPr>
              <p:cNvSpPr txBox="1"/>
              <p:nvPr/>
            </p:nvSpPr>
            <p:spPr>
              <a:xfrm>
                <a:off x="2741278" y="3974828"/>
                <a:ext cx="41128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/>
                  <a:t>2025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AED87D4-3809-4109-8681-049B1DDA7798}"/>
              </a:ext>
            </a:extLst>
          </p:cNvPr>
          <p:cNvSpPr/>
          <p:nvPr/>
        </p:nvSpPr>
        <p:spPr>
          <a:xfrm>
            <a:off x="3250453" y="934001"/>
            <a:ext cx="881546" cy="2128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101-500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7D95C51-20AA-4A82-B3E2-FA3A1C4F632F}"/>
              </a:ext>
            </a:extLst>
          </p:cNvPr>
          <p:cNvGrpSpPr/>
          <p:nvPr/>
        </p:nvGrpSpPr>
        <p:grpSpPr>
          <a:xfrm>
            <a:off x="3207820" y="1183110"/>
            <a:ext cx="966812" cy="3003712"/>
            <a:chOff x="3207820" y="1183110"/>
            <a:chExt cx="966812" cy="300371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FEFB4E-71CE-4D23-9834-308C02CC6548}"/>
                </a:ext>
              </a:extLst>
            </p:cNvPr>
            <p:cNvGrpSpPr/>
            <p:nvPr/>
          </p:nvGrpSpPr>
          <p:grpSpPr>
            <a:xfrm>
              <a:off x="3207820" y="1183110"/>
              <a:ext cx="480096" cy="3001875"/>
              <a:chOff x="3210338" y="1188172"/>
              <a:chExt cx="480096" cy="3001875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BE393D8-602E-4EA1-ABF3-3CAFE8985AD9}"/>
                  </a:ext>
                </a:extLst>
              </p:cNvPr>
              <p:cNvSpPr/>
              <p:nvPr/>
            </p:nvSpPr>
            <p:spPr>
              <a:xfrm>
                <a:off x="3244744" y="1833223"/>
                <a:ext cx="411284" cy="216873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88%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35D6663-E3A5-4DD9-AD24-729630684B15}"/>
                  </a:ext>
                </a:extLst>
              </p:cNvPr>
              <p:cNvSpPr/>
              <p:nvPr/>
            </p:nvSpPr>
            <p:spPr>
              <a:xfrm>
                <a:off x="3244744" y="1401005"/>
                <a:ext cx="411284" cy="177932"/>
              </a:xfrm>
              <a:prstGeom prst="rect">
                <a:avLst/>
              </a:prstGeom>
              <a:solidFill>
                <a:srgbClr val="FF52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dirty="0"/>
                  <a:t>5%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D3D129-25E2-41B4-B20A-DD2C6634501C}"/>
                  </a:ext>
                </a:extLst>
              </p:cNvPr>
              <p:cNvSpPr txBox="1"/>
              <p:nvPr/>
            </p:nvSpPr>
            <p:spPr>
              <a:xfrm>
                <a:off x="3244744" y="3974603"/>
                <a:ext cx="41128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/>
                  <a:t>2019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E73E96-80E4-48A3-B1E8-335E805A50BB}"/>
                  </a:ext>
                </a:extLst>
              </p:cNvPr>
              <p:cNvSpPr txBox="1"/>
              <p:nvPr/>
            </p:nvSpPr>
            <p:spPr>
              <a:xfrm>
                <a:off x="3210338" y="1188172"/>
                <a:ext cx="48009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dirty="0"/>
                  <a:t>116.7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589E49D-6855-4275-B323-C59F87A53FA5}"/>
                  </a:ext>
                </a:extLst>
              </p:cNvPr>
              <p:cNvSpPr/>
              <p:nvPr/>
            </p:nvSpPr>
            <p:spPr>
              <a:xfrm>
                <a:off x="3244744" y="1594938"/>
                <a:ext cx="411284" cy="184866"/>
              </a:xfrm>
              <a:prstGeom prst="rect">
                <a:avLst/>
              </a:prstGeom>
              <a:solidFill>
                <a:srgbClr val="00A3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dirty="0"/>
                  <a:t>6%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CACEB5-EB2D-4F52-8D3F-4718F05AE21D}"/>
                </a:ext>
              </a:extLst>
            </p:cNvPr>
            <p:cNvGrpSpPr/>
            <p:nvPr/>
          </p:nvGrpSpPr>
          <p:grpSpPr>
            <a:xfrm>
              <a:off x="3694536" y="1183110"/>
              <a:ext cx="480096" cy="3003712"/>
              <a:chOff x="3656028" y="1183859"/>
              <a:chExt cx="480096" cy="300371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5B45FFA-37EF-40C7-B336-95A998C43CDA}"/>
                  </a:ext>
                </a:extLst>
              </p:cNvPr>
              <p:cNvSpPr/>
              <p:nvPr/>
            </p:nvSpPr>
            <p:spPr>
              <a:xfrm>
                <a:off x="3690434" y="2470362"/>
                <a:ext cx="411284" cy="15315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67%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3D51206-9420-40A4-B6BB-E534963D00A1}"/>
                  </a:ext>
                </a:extLst>
              </p:cNvPr>
              <p:cNvSpPr/>
              <p:nvPr/>
            </p:nvSpPr>
            <p:spPr>
              <a:xfrm>
                <a:off x="3690434" y="2037207"/>
                <a:ext cx="411284" cy="403200"/>
              </a:xfrm>
              <a:prstGeom prst="rect">
                <a:avLst/>
              </a:prstGeom>
              <a:solidFill>
                <a:srgbClr val="00A3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15%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2616B1-FE3F-4B9F-849B-BB3CF21DC883}"/>
                  </a:ext>
                </a:extLst>
              </p:cNvPr>
              <p:cNvSpPr/>
              <p:nvPr/>
            </p:nvSpPr>
            <p:spPr>
              <a:xfrm>
                <a:off x="3690434" y="1836766"/>
                <a:ext cx="411284" cy="169172"/>
              </a:xfrm>
              <a:prstGeom prst="rect">
                <a:avLst/>
              </a:prstGeom>
              <a:solidFill>
                <a:srgbClr val="B88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3%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FBA7BBD-0031-4C73-9E72-4CC14CCF1F2E}"/>
                  </a:ext>
                </a:extLst>
              </p:cNvPr>
              <p:cNvSpPr/>
              <p:nvPr/>
            </p:nvSpPr>
            <p:spPr>
              <a:xfrm>
                <a:off x="3690434" y="1400994"/>
                <a:ext cx="411284" cy="404503"/>
              </a:xfrm>
              <a:prstGeom prst="rect">
                <a:avLst/>
              </a:prstGeom>
              <a:solidFill>
                <a:srgbClr val="FF52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15%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E82830-9880-48E2-911E-95A62D8CD8C1}"/>
                  </a:ext>
                </a:extLst>
              </p:cNvPr>
              <p:cNvSpPr txBox="1"/>
              <p:nvPr/>
            </p:nvSpPr>
            <p:spPr>
              <a:xfrm>
                <a:off x="3690434" y="3972127"/>
                <a:ext cx="41128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/>
                  <a:t>2025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4735537-EA57-429E-9CD2-45F1DE622C05}"/>
                  </a:ext>
                </a:extLst>
              </p:cNvPr>
              <p:cNvSpPr txBox="1"/>
              <p:nvPr/>
            </p:nvSpPr>
            <p:spPr>
              <a:xfrm>
                <a:off x="3656028" y="1183859"/>
                <a:ext cx="48009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dirty="0"/>
                  <a:t>116.7</a:t>
                </a:r>
              </a:p>
            </p:txBody>
          </p: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44CD38E-5B40-4A89-987A-B01567CAFCDE}"/>
              </a:ext>
            </a:extLst>
          </p:cNvPr>
          <p:cNvSpPr/>
          <p:nvPr/>
        </p:nvSpPr>
        <p:spPr>
          <a:xfrm>
            <a:off x="4223885" y="934001"/>
            <a:ext cx="881546" cy="2128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501+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5CFCFF5-0627-4712-AC39-BBBC08366B85}"/>
              </a:ext>
            </a:extLst>
          </p:cNvPr>
          <p:cNvGrpSpPr/>
          <p:nvPr/>
        </p:nvGrpSpPr>
        <p:grpSpPr>
          <a:xfrm>
            <a:off x="4181252" y="1183110"/>
            <a:ext cx="966812" cy="3003712"/>
            <a:chOff x="4181252" y="1183110"/>
            <a:chExt cx="966812" cy="30037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82253F-F798-4F18-BDA9-EFE384213E74}"/>
                </a:ext>
              </a:extLst>
            </p:cNvPr>
            <p:cNvGrpSpPr/>
            <p:nvPr/>
          </p:nvGrpSpPr>
          <p:grpSpPr>
            <a:xfrm>
              <a:off x="4181252" y="1183110"/>
              <a:ext cx="480096" cy="3001685"/>
              <a:chOff x="4203510" y="1185137"/>
              <a:chExt cx="480096" cy="300168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4111044-5190-4A72-A542-2734B70DC7B9}"/>
                  </a:ext>
                </a:extLst>
              </p:cNvPr>
              <p:cNvSpPr/>
              <p:nvPr/>
            </p:nvSpPr>
            <p:spPr>
              <a:xfrm>
                <a:off x="4237916" y="2469613"/>
                <a:ext cx="411284" cy="15315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70%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F6D3551-676D-4C39-8D80-09D6C64504C6}"/>
                  </a:ext>
                </a:extLst>
              </p:cNvPr>
              <p:cNvSpPr/>
              <p:nvPr/>
            </p:nvSpPr>
            <p:spPr>
              <a:xfrm>
                <a:off x="4237916" y="1849459"/>
                <a:ext cx="411284" cy="590199"/>
              </a:xfrm>
              <a:prstGeom prst="rect">
                <a:avLst/>
              </a:prstGeom>
              <a:solidFill>
                <a:srgbClr val="00A3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19%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4C18852-E30F-4FA4-AD6D-013516770220}"/>
                  </a:ext>
                </a:extLst>
              </p:cNvPr>
              <p:cNvSpPr/>
              <p:nvPr/>
            </p:nvSpPr>
            <p:spPr>
              <a:xfrm>
                <a:off x="4237916" y="1599642"/>
                <a:ext cx="411284" cy="219593"/>
              </a:xfrm>
              <a:prstGeom prst="rect">
                <a:avLst/>
              </a:prstGeom>
              <a:solidFill>
                <a:srgbClr val="B88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6%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D7FB332-52EC-41F3-9FFA-1D91CA02152E}"/>
                  </a:ext>
                </a:extLst>
              </p:cNvPr>
              <p:cNvSpPr/>
              <p:nvPr/>
            </p:nvSpPr>
            <p:spPr>
              <a:xfrm>
                <a:off x="4237916" y="1400245"/>
                <a:ext cx="411284" cy="169173"/>
              </a:xfrm>
              <a:prstGeom prst="rect">
                <a:avLst/>
              </a:prstGeom>
              <a:solidFill>
                <a:srgbClr val="FF52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dirty="0"/>
                  <a:t>4%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7C7AC6-1C59-4B3C-8C9A-BDFC0CD475C0}"/>
                  </a:ext>
                </a:extLst>
              </p:cNvPr>
              <p:cNvSpPr txBox="1"/>
              <p:nvPr/>
            </p:nvSpPr>
            <p:spPr>
              <a:xfrm>
                <a:off x="4237916" y="3971378"/>
                <a:ext cx="41128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/>
                  <a:t>2019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F43AB6C-04F1-4151-99F8-C4471019452E}"/>
                  </a:ext>
                </a:extLst>
              </p:cNvPr>
              <p:cNvSpPr txBox="1"/>
              <p:nvPr/>
            </p:nvSpPr>
            <p:spPr>
              <a:xfrm>
                <a:off x="4203510" y="1185137"/>
                <a:ext cx="48009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dirty="0"/>
                  <a:t>110.2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C2379EB-8795-45F0-BDB5-922493854E0B}"/>
                </a:ext>
              </a:extLst>
            </p:cNvPr>
            <p:cNvGrpSpPr/>
            <p:nvPr/>
          </p:nvGrpSpPr>
          <p:grpSpPr>
            <a:xfrm>
              <a:off x="4667968" y="1183110"/>
              <a:ext cx="480096" cy="3003712"/>
              <a:chOff x="4667968" y="1183110"/>
              <a:chExt cx="480096" cy="300371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0CA1379-2248-49DB-AE50-113841D5221F}"/>
                  </a:ext>
                </a:extLst>
              </p:cNvPr>
              <p:cNvSpPr/>
              <p:nvPr/>
            </p:nvSpPr>
            <p:spPr>
              <a:xfrm>
                <a:off x="4702374" y="2799837"/>
                <a:ext cx="411284" cy="12013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47%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603DFB3-F92A-4865-A614-39B91335A0D8}"/>
                  </a:ext>
                </a:extLst>
              </p:cNvPr>
              <p:cNvSpPr/>
              <p:nvPr/>
            </p:nvSpPr>
            <p:spPr>
              <a:xfrm>
                <a:off x="4702374" y="1954649"/>
                <a:ext cx="411284" cy="811362"/>
              </a:xfrm>
              <a:prstGeom prst="rect">
                <a:avLst/>
              </a:prstGeom>
              <a:solidFill>
                <a:srgbClr val="00A3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28%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5BB53F6-6A3B-4A9E-A647-FB44AE91D0BE}"/>
                  </a:ext>
                </a:extLst>
              </p:cNvPr>
              <p:cNvSpPr/>
              <p:nvPr/>
            </p:nvSpPr>
            <p:spPr>
              <a:xfrm>
                <a:off x="4702374" y="1604306"/>
                <a:ext cx="411284" cy="313109"/>
              </a:xfrm>
              <a:prstGeom prst="rect">
                <a:avLst/>
              </a:prstGeom>
              <a:solidFill>
                <a:srgbClr val="B88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13%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4C525FA-7FC5-47ED-A0E0-53747CB530AB}"/>
                  </a:ext>
                </a:extLst>
              </p:cNvPr>
              <p:cNvSpPr/>
              <p:nvPr/>
            </p:nvSpPr>
            <p:spPr>
              <a:xfrm>
                <a:off x="4702374" y="1400245"/>
                <a:ext cx="411284" cy="169173"/>
              </a:xfrm>
              <a:prstGeom prst="rect">
                <a:avLst/>
              </a:prstGeom>
              <a:solidFill>
                <a:srgbClr val="FF52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/>
                  <a:t>5%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4115A9E-7DAB-488A-A0EB-33D6AD8F77A6}"/>
                  </a:ext>
                </a:extLst>
              </p:cNvPr>
              <p:cNvSpPr txBox="1"/>
              <p:nvPr/>
            </p:nvSpPr>
            <p:spPr>
              <a:xfrm>
                <a:off x="4702374" y="3971378"/>
                <a:ext cx="41128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/>
                  <a:t>2025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4FD4628-E210-4B61-AF66-8780B0ABCA9E}"/>
                  </a:ext>
                </a:extLst>
              </p:cNvPr>
              <p:cNvSpPr txBox="1"/>
              <p:nvPr/>
            </p:nvSpPr>
            <p:spPr>
              <a:xfrm>
                <a:off x="4667968" y="1183110"/>
                <a:ext cx="48009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/>
                  <a:t>111.2</a:t>
                </a:r>
              </a:p>
            </p:txBody>
          </p:sp>
        </p:grpSp>
      </p:grpSp>
      <p:sp>
        <p:nvSpPr>
          <p:cNvPr id="76" name="Google Shape;1169;ge27c70bf9c_0_13">
            <a:extLst>
              <a:ext uri="{FF2B5EF4-FFF2-40B4-BE49-F238E27FC236}">
                <a16:creationId xmlns:a16="http://schemas.microsoft.com/office/drawing/2014/main" id="{77B86270-8A97-4A92-BE6A-D2760804D26C}"/>
              </a:ext>
            </a:extLst>
          </p:cNvPr>
          <p:cNvSpPr txBox="1"/>
          <p:nvPr/>
        </p:nvSpPr>
        <p:spPr>
          <a:xfrm>
            <a:off x="4716016" y="4712276"/>
            <a:ext cx="340613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Source – MZA Hosted Cloud Business Telephony 2020 - World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A1CDDA-BC4F-458E-8883-B290F542F26A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10460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05B7-9B97-4D62-8DB1-0AD853C6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Marktprognosen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9686D-7469-499E-B12D-D18800A00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err="1"/>
              <a:t>Installierte</a:t>
            </a:r>
            <a:r>
              <a:rPr lang="en-GB" dirty="0"/>
              <a:t> Basis - Deutschland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6F5CE-81D7-4A7B-B9E5-B829301B75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64088" y="1261080"/>
            <a:ext cx="3440644" cy="3493008"/>
          </a:xfrm>
        </p:spPr>
        <p:txBody>
          <a:bodyPr/>
          <a:lstStyle/>
          <a:p>
            <a:pPr algn="l"/>
            <a:r>
              <a:rPr lang="de-DE" sz="1400" dirty="0"/>
              <a:t>Stabile installierte Basis </a:t>
            </a:r>
          </a:p>
          <a:p>
            <a:pPr algn="l"/>
            <a:r>
              <a:rPr lang="de-DE" sz="1400" dirty="0"/>
              <a:t>mit ungefähr 30+ M Benutzern</a:t>
            </a:r>
          </a:p>
          <a:p>
            <a:pPr algn="l"/>
            <a:endParaRPr lang="en-GB" sz="1400" dirty="0"/>
          </a:p>
          <a:p>
            <a:pPr algn="l"/>
            <a:r>
              <a:rPr lang="de-DE" sz="1400" dirty="0"/>
              <a:t>Aktuell  noch geringe Durchdringung von Cloud-Lösungen in dem Marktsegment &lt;100 User</a:t>
            </a:r>
          </a:p>
          <a:p>
            <a:pPr algn="l"/>
            <a:endParaRPr lang="de-DE" sz="1400" dirty="0"/>
          </a:p>
          <a:p>
            <a:pPr algn="l"/>
            <a:r>
              <a:rPr lang="de-DE" sz="1400" dirty="0"/>
              <a:t>Während des Prognosezeitraums wird starkes Wachstum  im </a:t>
            </a:r>
          </a:p>
          <a:p>
            <a:pPr algn="l"/>
            <a:r>
              <a:rPr lang="de-DE" sz="1400" dirty="0"/>
              <a:t>SMB Segment erwartet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84A4B-6D17-4489-A3E1-4AAF88AEE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7" name="Rechteck 4">
            <a:extLst>
              <a:ext uri="{FF2B5EF4-FFF2-40B4-BE49-F238E27FC236}">
                <a16:creationId xmlns:a16="http://schemas.microsoft.com/office/drawing/2014/main" id="{163ED8A8-5E50-4512-8B05-761EE3BA93F2}"/>
              </a:ext>
            </a:extLst>
          </p:cNvPr>
          <p:cNvSpPr/>
          <p:nvPr/>
        </p:nvSpPr>
        <p:spPr>
          <a:xfrm>
            <a:off x="1609595" y="4312780"/>
            <a:ext cx="3505837" cy="180000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latin typeface="+mj-lt"/>
              </a:rPr>
              <a:t>OS Business  	                    OS4k    /   OSV</a:t>
            </a:r>
          </a:p>
        </p:txBody>
      </p:sp>
      <p:sp>
        <p:nvSpPr>
          <p:cNvPr id="18" name="Rechteck 8">
            <a:extLst>
              <a:ext uri="{FF2B5EF4-FFF2-40B4-BE49-F238E27FC236}">
                <a16:creationId xmlns:a16="http://schemas.microsoft.com/office/drawing/2014/main" id="{E190EEE2-7A66-4186-809B-1C33F3DE479B}"/>
              </a:ext>
            </a:extLst>
          </p:cNvPr>
          <p:cNvSpPr/>
          <p:nvPr/>
        </p:nvSpPr>
        <p:spPr>
          <a:xfrm>
            <a:off x="1330258" y="4551994"/>
            <a:ext cx="3785173" cy="180000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>
                <a:latin typeface="+mj-lt"/>
              </a:rPr>
              <a:t>Unify Office / Unify Video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DC268-066C-4803-B23F-FDA22E945D72}"/>
              </a:ext>
            </a:extLst>
          </p:cNvPr>
          <p:cNvSpPr txBox="1"/>
          <p:nvPr/>
        </p:nvSpPr>
        <p:spPr>
          <a:xfrm>
            <a:off x="774240" y="1183110"/>
            <a:ext cx="48671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30,284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09687-5636-4264-BB43-309EF2EF808B}"/>
              </a:ext>
            </a:extLst>
          </p:cNvPr>
          <p:cNvSpPr/>
          <p:nvPr/>
        </p:nvSpPr>
        <p:spPr>
          <a:xfrm>
            <a:off x="808646" y="2640251"/>
            <a:ext cx="411284" cy="13614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63%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F497A7-FAAA-47F8-9AA7-3ADB9002B04A}"/>
              </a:ext>
            </a:extLst>
          </p:cNvPr>
          <p:cNvSpPr/>
          <p:nvPr/>
        </p:nvSpPr>
        <p:spPr>
          <a:xfrm>
            <a:off x="808646" y="2144394"/>
            <a:ext cx="411284" cy="470219"/>
          </a:xfrm>
          <a:prstGeom prst="rect">
            <a:avLst/>
          </a:prstGeom>
          <a:solidFill>
            <a:srgbClr val="00A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15%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12FB5-DB21-43E9-82DA-3E885285B6FF}"/>
              </a:ext>
            </a:extLst>
          </p:cNvPr>
          <p:cNvSpPr/>
          <p:nvPr/>
        </p:nvSpPr>
        <p:spPr>
          <a:xfrm>
            <a:off x="808646" y="1949584"/>
            <a:ext cx="411284" cy="169172"/>
          </a:xfrm>
          <a:prstGeom prst="rect">
            <a:avLst/>
          </a:prstGeom>
          <a:solidFill>
            <a:srgbClr val="B8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3%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6AF1D2-2239-40D4-8C02-1DB2FAD5DE9F}"/>
              </a:ext>
            </a:extLst>
          </p:cNvPr>
          <p:cNvSpPr/>
          <p:nvPr/>
        </p:nvSpPr>
        <p:spPr>
          <a:xfrm>
            <a:off x="808646" y="1400698"/>
            <a:ext cx="411284" cy="516717"/>
          </a:xfrm>
          <a:prstGeom prst="rect">
            <a:avLst/>
          </a:prstGeom>
          <a:solidFill>
            <a:srgbClr val="F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19%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BC311B-A013-447A-805E-85E1B4914A8E}"/>
              </a:ext>
            </a:extLst>
          </p:cNvPr>
          <p:cNvSpPr txBox="1"/>
          <p:nvPr/>
        </p:nvSpPr>
        <p:spPr>
          <a:xfrm>
            <a:off x="808646" y="3974296"/>
            <a:ext cx="411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/>
              <a:t>2025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7B64A2-B885-45BE-9DAE-893219844B1B}"/>
              </a:ext>
            </a:extLst>
          </p:cNvPr>
          <p:cNvSpPr/>
          <p:nvPr/>
        </p:nvSpPr>
        <p:spPr>
          <a:xfrm>
            <a:off x="321930" y="1871172"/>
            <a:ext cx="411284" cy="21327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86%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37A5AB-CFA1-4D59-8E18-5D93814DDDF7}"/>
              </a:ext>
            </a:extLst>
          </p:cNvPr>
          <p:cNvSpPr/>
          <p:nvPr/>
        </p:nvSpPr>
        <p:spPr>
          <a:xfrm>
            <a:off x="321930" y="1597615"/>
            <a:ext cx="411284" cy="249817"/>
          </a:xfrm>
          <a:prstGeom prst="rect">
            <a:avLst/>
          </a:prstGeom>
          <a:solidFill>
            <a:srgbClr val="00A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9%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CBCF02-8C62-41D3-BA42-92CD0AC8A212}"/>
              </a:ext>
            </a:extLst>
          </p:cNvPr>
          <p:cNvSpPr/>
          <p:nvPr/>
        </p:nvSpPr>
        <p:spPr>
          <a:xfrm>
            <a:off x="321930" y="1402979"/>
            <a:ext cx="411284" cy="170896"/>
          </a:xfrm>
          <a:prstGeom prst="rect">
            <a:avLst/>
          </a:prstGeom>
          <a:solidFill>
            <a:srgbClr val="F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0E5F1-4735-4518-804E-75CCECCAF376}"/>
              </a:ext>
            </a:extLst>
          </p:cNvPr>
          <p:cNvSpPr txBox="1"/>
          <p:nvPr/>
        </p:nvSpPr>
        <p:spPr>
          <a:xfrm>
            <a:off x="321930" y="3976576"/>
            <a:ext cx="411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/>
              <a:t>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018C2E-2C2E-4FD8-9267-8A3C362FE615}"/>
              </a:ext>
            </a:extLst>
          </p:cNvPr>
          <p:cNvSpPr txBox="1"/>
          <p:nvPr/>
        </p:nvSpPr>
        <p:spPr>
          <a:xfrm>
            <a:off x="287524" y="1183110"/>
            <a:ext cx="4800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30,841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8108D2-2F03-40AF-B75C-E498F2347D45}"/>
              </a:ext>
            </a:extLst>
          </p:cNvPr>
          <p:cNvSpPr/>
          <p:nvPr/>
        </p:nvSpPr>
        <p:spPr>
          <a:xfrm>
            <a:off x="1295362" y="1728810"/>
            <a:ext cx="411284" cy="2272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91%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A9BAEB-76C4-4F0C-AE0A-10D62CDBF274}"/>
              </a:ext>
            </a:extLst>
          </p:cNvPr>
          <p:cNvSpPr/>
          <p:nvPr/>
        </p:nvSpPr>
        <p:spPr>
          <a:xfrm>
            <a:off x="1295362" y="1400698"/>
            <a:ext cx="411284" cy="310579"/>
          </a:xfrm>
          <a:prstGeom prst="rect">
            <a:avLst/>
          </a:prstGeom>
          <a:solidFill>
            <a:srgbClr val="F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9%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680B0-6A9D-411F-BC6D-3FACCA5307AB}"/>
              </a:ext>
            </a:extLst>
          </p:cNvPr>
          <p:cNvSpPr txBox="1"/>
          <p:nvPr/>
        </p:nvSpPr>
        <p:spPr>
          <a:xfrm>
            <a:off x="1260956" y="1183110"/>
            <a:ext cx="4800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7,981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E9A6B0-BE76-4367-A5A4-ECE21C1C0198}"/>
              </a:ext>
            </a:extLst>
          </p:cNvPr>
          <p:cNvSpPr txBox="1"/>
          <p:nvPr/>
        </p:nvSpPr>
        <p:spPr>
          <a:xfrm>
            <a:off x="1295362" y="3974296"/>
            <a:ext cx="411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/>
              <a:t>2019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D85E8A-411E-4EBD-9E19-96FDD541A6E5}"/>
              </a:ext>
            </a:extLst>
          </p:cNvPr>
          <p:cNvSpPr txBox="1"/>
          <p:nvPr/>
        </p:nvSpPr>
        <p:spPr>
          <a:xfrm>
            <a:off x="1747672" y="1183110"/>
            <a:ext cx="4800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7,645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5306F1-7FFC-4058-BDAE-EFEE660EA628}"/>
              </a:ext>
            </a:extLst>
          </p:cNvPr>
          <p:cNvSpPr/>
          <p:nvPr/>
        </p:nvSpPr>
        <p:spPr>
          <a:xfrm>
            <a:off x="1782078" y="2467586"/>
            <a:ext cx="411284" cy="15275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68%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6E1D07-4FF3-44C3-8B84-DBF7ECEF9DDF}"/>
              </a:ext>
            </a:extLst>
          </p:cNvPr>
          <p:cNvSpPr/>
          <p:nvPr/>
        </p:nvSpPr>
        <p:spPr>
          <a:xfrm>
            <a:off x="1782078" y="1394195"/>
            <a:ext cx="411284" cy="1043436"/>
          </a:xfrm>
          <a:prstGeom prst="rect">
            <a:avLst/>
          </a:prstGeom>
          <a:solidFill>
            <a:srgbClr val="F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32%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89698B-66C0-496A-8E06-2C1D3D7D7918}"/>
              </a:ext>
            </a:extLst>
          </p:cNvPr>
          <p:cNvSpPr txBox="1"/>
          <p:nvPr/>
        </p:nvSpPr>
        <p:spPr>
          <a:xfrm>
            <a:off x="1782078" y="3967793"/>
            <a:ext cx="411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/>
              <a:t>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8565B-9499-4790-8EB9-315486269723}"/>
              </a:ext>
            </a:extLst>
          </p:cNvPr>
          <p:cNvSpPr/>
          <p:nvPr/>
        </p:nvSpPr>
        <p:spPr>
          <a:xfrm>
            <a:off x="1295362" y="934001"/>
            <a:ext cx="906883" cy="2128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2-30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B4EB60-D844-4322-9F7E-D6D91422B169}"/>
              </a:ext>
            </a:extLst>
          </p:cNvPr>
          <p:cNvSpPr/>
          <p:nvPr/>
        </p:nvSpPr>
        <p:spPr>
          <a:xfrm>
            <a:off x="2277021" y="934001"/>
            <a:ext cx="881546" cy="2128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31-100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87C1A1-2ADC-4B2B-9E52-284FAE6CAEC1}"/>
              </a:ext>
            </a:extLst>
          </p:cNvPr>
          <p:cNvSpPr txBox="1"/>
          <p:nvPr/>
        </p:nvSpPr>
        <p:spPr>
          <a:xfrm>
            <a:off x="2234388" y="1183110"/>
            <a:ext cx="4800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7,488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1AC33A-2A8C-4A00-8580-90A8977BEE6A}"/>
              </a:ext>
            </a:extLst>
          </p:cNvPr>
          <p:cNvSpPr/>
          <p:nvPr/>
        </p:nvSpPr>
        <p:spPr>
          <a:xfrm>
            <a:off x="2268794" y="1589876"/>
            <a:ext cx="411284" cy="24052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93%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9B97AD-B8D2-4F25-B4E7-8AA25AEA1B62}"/>
              </a:ext>
            </a:extLst>
          </p:cNvPr>
          <p:cNvSpPr/>
          <p:nvPr/>
        </p:nvSpPr>
        <p:spPr>
          <a:xfrm>
            <a:off x="2268794" y="1394195"/>
            <a:ext cx="411284" cy="169174"/>
          </a:xfrm>
          <a:prstGeom prst="rect">
            <a:avLst/>
          </a:prstGeom>
          <a:solidFill>
            <a:srgbClr val="F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5%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062834-323F-46C4-A4F7-4759DAAA51B5}"/>
              </a:ext>
            </a:extLst>
          </p:cNvPr>
          <p:cNvSpPr txBox="1"/>
          <p:nvPr/>
        </p:nvSpPr>
        <p:spPr>
          <a:xfrm>
            <a:off x="2268794" y="3967793"/>
            <a:ext cx="411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/>
              <a:t>2019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3C471A-BB42-4790-A7B3-E1DDFF8325CD}"/>
              </a:ext>
            </a:extLst>
          </p:cNvPr>
          <p:cNvSpPr/>
          <p:nvPr/>
        </p:nvSpPr>
        <p:spPr>
          <a:xfrm>
            <a:off x="2755510" y="2144394"/>
            <a:ext cx="411284" cy="1851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71%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5419C9-CA9C-4F02-BBD3-2FE6DF421240}"/>
              </a:ext>
            </a:extLst>
          </p:cNvPr>
          <p:cNvSpPr/>
          <p:nvPr/>
        </p:nvSpPr>
        <p:spPr>
          <a:xfrm>
            <a:off x="2755510" y="1395359"/>
            <a:ext cx="411284" cy="721819"/>
          </a:xfrm>
          <a:prstGeom prst="rect">
            <a:avLst/>
          </a:prstGeom>
          <a:solidFill>
            <a:srgbClr val="F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24%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C93B6C-C58D-43E8-A653-F691378FA009}"/>
              </a:ext>
            </a:extLst>
          </p:cNvPr>
          <p:cNvSpPr txBox="1"/>
          <p:nvPr/>
        </p:nvSpPr>
        <p:spPr>
          <a:xfrm>
            <a:off x="2721104" y="1183110"/>
            <a:ext cx="4800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7,289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7648FE-7D4B-45CA-8C89-016FAB9815BB}"/>
              </a:ext>
            </a:extLst>
          </p:cNvPr>
          <p:cNvSpPr txBox="1"/>
          <p:nvPr/>
        </p:nvSpPr>
        <p:spPr>
          <a:xfrm>
            <a:off x="2755510" y="3966447"/>
            <a:ext cx="411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/>
              <a:t>2025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ED87D4-3809-4109-8681-049B1DDA7798}"/>
              </a:ext>
            </a:extLst>
          </p:cNvPr>
          <p:cNvSpPr/>
          <p:nvPr/>
        </p:nvSpPr>
        <p:spPr>
          <a:xfrm>
            <a:off x="3250453" y="934001"/>
            <a:ext cx="881546" cy="2128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101-500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E393D8-602E-4EA1-ABF3-3CAFE8985AD9}"/>
              </a:ext>
            </a:extLst>
          </p:cNvPr>
          <p:cNvSpPr/>
          <p:nvPr/>
        </p:nvSpPr>
        <p:spPr>
          <a:xfrm>
            <a:off x="3242226" y="1725273"/>
            <a:ext cx="411284" cy="2271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91%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5D6663-E3A5-4DD9-AD24-729630684B15}"/>
              </a:ext>
            </a:extLst>
          </p:cNvPr>
          <p:cNvSpPr/>
          <p:nvPr/>
        </p:nvSpPr>
        <p:spPr>
          <a:xfrm>
            <a:off x="3242226" y="1395943"/>
            <a:ext cx="411284" cy="45719"/>
          </a:xfrm>
          <a:prstGeom prst="rect">
            <a:avLst/>
          </a:prstGeom>
          <a:solidFill>
            <a:srgbClr val="F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D3D129-25E2-41B4-B20A-DD2C6634501C}"/>
              </a:ext>
            </a:extLst>
          </p:cNvPr>
          <p:cNvSpPr txBox="1"/>
          <p:nvPr/>
        </p:nvSpPr>
        <p:spPr>
          <a:xfrm>
            <a:off x="3242226" y="3969541"/>
            <a:ext cx="411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/>
              <a:t>2019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E73E96-80E4-48A3-B1E8-335E805A50BB}"/>
              </a:ext>
            </a:extLst>
          </p:cNvPr>
          <p:cNvSpPr txBox="1"/>
          <p:nvPr/>
        </p:nvSpPr>
        <p:spPr>
          <a:xfrm>
            <a:off x="3207820" y="1183110"/>
            <a:ext cx="4800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8,694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89E49D-6855-4275-B323-C59F87A53FA5}"/>
              </a:ext>
            </a:extLst>
          </p:cNvPr>
          <p:cNvSpPr/>
          <p:nvPr/>
        </p:nvSpPr>
        <p:spPr>
          <a:xfrm>
            <a:off x="3242226" y="1470807"/>
            <a:ext cx="411284" cy="225321"/>
          </a:xfrm>
          <a:prstGeom prst="rect">
            <a:avLst/>
          </a:prstGeom>
          <a:solidFill>
            <a:srgbClr val="00A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6%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B45FFA-37EF-40C7-B336-95A998C43CDA}"/>
              </a:ext>
            </a:extLst>
          </p:cNvPr>
          <p:cNvSpPr/>
          <p:nvPr/>
        </p:nvSpPr>
        <p:spPr>
          <a:xfrm>
            <a:off x="3728942" y="2437631"/>
            <a:ext cx="411284" cy="15635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71%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3D51206-9420-40A4-B6BB-E534963D00A1}"/>
              </a:ext>
            </a:extLst>
          </p:cNvPr>
          <p:cNvSpPr/>
          <p:nvPr/>
        </p:nvSpPr>
        <p:spPr>
          <a:xfrm>
            <a:off x="3728942" y="1864742"/>
            <a:ext cx="411284" cy="534882"/>
          </a:xfrm>
          <a:prstGeom prst="rect">
            <a:avLst/>
          </a:prstGeom>
          <a:solidFill>
            <a:srgbClr val="00A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16%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2616B1-FE3F-4B9F-849B-BB3CF21DC883}"/>
              </a:ext>
            </a:extLst>
          </p:cNvPr>
          <p:cNvSpPr/>
          <p:nvPr/>
        </p:nvSpPr>
        <p:spPr>
          <a:xfrm>
            <a:off x="3728942" y="1797913"/>
            <a:ext cx="411284" cy="45719"/>
          </a:xfrm>
          <a:prstGeom prst="rect">
            <a:avLst/>
          </a:prstGeom>
          <a:solidFill>
            <a:srgbClr val="B8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FBA7BBD-0031-4C73-9E72-4CC14CCF1F2E}"/>
              </a:ext>
            </a:extLst>
          </p:cNvPr>
          <p:cNvSpPr/>
          <p:nvPr/>
        </p:nvSpPr>
        <p:spPr>
          <a:xfrm>
            <a:off x="3728942" y="1400246"/>
            <a:ext cx="411284" cy="376558"/>
          </a:xfrm>
          <a:prstGeom prst="rect">
            <a:avLst/>
          </a:prstGeom>
          <a:solidFill>
            <a:srgbClr val="F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11%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E82830-9880-48E2-911E-95A62D8CD8C1}"/>
              </a:ext>
            </a:extLst>
          </p:cNvPr>
          <p:cNvSpPr txBox="1"/>
          <p:nvPr/>
        </p:nvSpPr>
        <p:spPr>
          <a:xfrm>
            <a:off x="3728942" y="3971378"/>
            <a:ext cx="411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/>
              <a:t>2025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4735537-EA57-429E-9CD2-45F1DE622C05}"/>
              </a:ext>
            </a:extLst>
          </p:cNvPr>
          <p:cNvSpPr txBox="1"/>
          <p:nvPr/>
        </p:nvSpPr>
        <p:spPr>
          <a:xfrm>
            <a:off x="3694536" y="1183110"/>
            <a:ext cx="4800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8,660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44CD38E-5B40-4A89-987A-B01567CAFCDE}"/>
              </a:ext>
            </a:extLst>
          </p:cNvPr>
          <p:cNvSpPr/>
          <p:nvPr/>
        </p:nvSpPr>
        <p:spPr>
          <a:xfrm>
            <a:off x="4223885" y="934001"/>
            <a:ext cx="881546" cy="2128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501+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111044-5190-4A72-A542-2734B70DC7B9}"/>
              </a:ext>
            </a:extLst>
          </p:cNvPr>
          <p:cNvSpPr/>
          <p:nvPr/>
        </p:nvSpPr>
        <p:spPr>
          <a:xfrm>
            <a:off x="4215658" y="2614613"/>
            <a:ext cx="411284" cy="1384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64%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D3551-676D-4C39-8D80-09D6C64504C6}"/>
              </a:ext>
            </a:extLst>
          </p:cNvPr>
          <p:cNvSpPr/>
          <p:nvPr/>
        </p:nvSpPr>
        <p:spPr>
          <a:xfrm>
            <a:off x="4215658" y="1656208"/>
            <a:ext cx="411284" cy="929828"/>
          </a:xfrm>
          <a:prstGeom prst="rect">
            <a:avLst/>
          </a:prstGeom>
          <a:solidFill>
            <a:srgbClr val="00A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31%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C18852-E30F-4FA4-AD6D-013516770220}"/>
              </a:ext>
            </a:extLst>
          </p:cNvPr>
          <p:cNvSpPr/>
          <p:nvPr/>
        </p:nvSpPr>
        <p:spPr>
          <a:xfrm>
            <a:off x="4215658" y="1469027"/>
            <a:ext cx="411284" cy="147804"/>
          </a:xfrm>
          <a:prstGeom prst="rect">
            <a:avLst/>
          </a:prstGeom>
          <a:solidFill>
            <a:srgbClr val="B8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3%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D7FB332-52EC-41F3-9FFA-1D91CA02152E}"/>
              </a:ext>
            </a:extLst>
          </p:cNvPr>
          <p:cNvSpPr/>
          <p:nvPr/>
        </p:nvSpPr>
        <p:spPr>
          <a:xfrm>
            <a:off x="4215658" y="1398218"/>
            <a:ext cx="411284" cy="45719"/>
          </a:xfrm>
          <a:prstGeom prst="rect">
            <a:avLst/>
          </a:prstGeom>
          <a:solidFill>
            <a:srgbClr val="F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67C7AC6-1C59-4B3C-8C9A-BDFC0CD475C0}"/>
              </a:ext>
            </a:extLst>
          </p:cNvPr>
          <p:cNvSpPr txBox="1"/>
          <p:nvPr/>
        </p:nvSpPr>
        <p:spPr>
          <a:xfrm>
            <a:off x="4215658" y="3969351"/>
            <a:ext cx="411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/>
              <a:t>2019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F43AB6C-04F1-4151-99F8-C4471019452E}"/>
              </a:ext>
            </a:extLst>
          </p:cNvPr>
          <p:cNvSpPr txBox="1"/>
          <p:nvPr/>
        </p:nvSpPr>
        <p:spPr>
          <a:xfrm>
            <a:off x="4181252" y="1183110"/>
            <a:ext cx="4800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6,679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0CA1379-2248-49DB-AE50-113841D5221F}"/>
              </a:ext>
            </a:extLst>
          </p:cNvPr>
          <p:cNvSpPr/>
          <p:nvPr/>
        </p:nvSpPr>
        <p:spPr>
          <a:xfrm>
            <a:off x="4702374" y="3220270"/>
            <a:ext cx="411284" cy="780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37%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03DFB3-F92A-4865-A614-39B91335A0D8}"/>
              </a:ext>
            </a:extLst>
          </p:cNvPr>
          <p:cNvSpPr/>
          <p:nvPr/>
        </p:nvSpPr>
        <p:spPr>
          <a:xfrm>
            <a:off x="4702374" y="1954648"/>
            <a:ext cx="411284" cy="1236624"/>
          </a:xfrm>
          <a:prstGeom prst="rect">
            <a:avLst/>
          </a:prstGeom>
          <a:solidFill>
            <a:srgbClr val="00A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44%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5BB53F6-6A3B-4A9E-A647-FB44AE91D0BE}"/>
              </a:ext>
            </a:extLst>
          </p:cNvPr>
          <p:cNvSpPr/>
          <p:nvPr/>
        </p:nvSpPr>
        <p:spPr>
          <a:xfrm>
            <a:off x="4702374" y="1665732"/>
            <a:ext cx="411284" cy="261207"/>
          </a:xfrm>
          <a:prstGeom prst="rect">
            <a:avLst/>
          </a:prstGeom>
          <a:solidFill>
            <a:srgbClr val="B88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9%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4C525FA-7FC5-47ED-A0E0-53747CB530AB}"/>
              </a:ext>
            </a:extLst>
          </p:cNvPr>
          <p:cNvSpPr/>
          <p:nvPr/>
        </p:nvSpPr>
        <p:spPr>
          <a:xfrm>
            <a:off x="4702374" y="1400245"/>
            <a:ext cx="411284" cy="242999"/>
          </a:xfrm>
          <a:prstGeom prst="rect">
            <a:avLst/>
          </a:prstGeom>
          <a:solidFill>
            <a:srgbClr val="F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10%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4115A9E-7DAB-488A-A0EB-33D6AD8F77A6}"/>
              </a:ext>
            </a:extLst>
          </p:cNvPr>
          <p:cNvSpPr txBox="1"/>
          <p:nvPr/>
        </p:nvSpPr>
        <p:spPr>
          <a:xfrm>
            <a:off x="4702374" y="3971378"/>
            <a:ext cx="4112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/>
              <a:t>2025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FD4628-E210-4B61-AF66-8780B0ABCA9E}"/>
              </a:ext>
            </a:extLst>
          </p:cNvPr>
          <p:cNvSpPr txBox="1"/>
          <p:nvPr/>
        </p:nvSpPr>
        <p:spPr>
          <a:xfrm>
            <a:off x="4667968" y="1183110"/>
            <a:ext cx="4800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6,691</a:t>
            </a:r>
          </a:p>
        </p:txBody>
      </p:sp>
      <p:sp>
        <p:nvSpPr>
          <p:cNvPr id="76" name="Google Shape;1169;ge27c70bf9c_0_13">
            <a:extLst>
              <a:ext uri="{FF2B5EF4-FFF2-40B4-BE49-F238E27FC236}">
                <a16:creationId xmlns:a16="http://schemas.microsoft.com/office/drawing/2014/main" id="{77B86270-8A97-4A92-BE6A-D2760804D26C}"/>
              </a:ext>
            </a:extLst>
          </p:cNvPr>
          <p:cNvSpPr txBox="1"/>
          <p:nvPr/>
        </p:nvSpPr>
        <p:spPr>
          <a:xfrm>
            <a:off x="4716016" y="4712276"/>
            <a:ext cx="340613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Proxima Nova"/>
                <a:ea typeface="Proxima Nova"/>
                <a:cs typeface="Proxima Nova"/>
                <a:sym typeface="Proxima Nova"/>
              </a:rPr>
              <a:t>Source – MZA Hosted Cloud Business Telephony 2020 - World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9449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D13E83-25AD-4220-8792-E469BE71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Atos Unify </a:t>
            </a:r>
            <a:r>
              <a:rPr lang="en-GB" err="1"/>
              <a:t>Lösungen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9B4CC-F7A2-43BD-A2E2-C18B4C1B4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600" b="0" dirty="0">
                <a:latin typeface="+mj-lt"/>
              </a:rPr>
              <a:t>V</a:t>
            </a:r>
            <a:r>
              <a:rPr lang="de-DE" sz="1600" b="0" dirty="0"/>
              <a:t>ielfältige Dienste und Lösungen für Kommunikation und Kollaboration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3C9D1-A387-4018-9624-4F3C351D8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489CC-3B7A-4DA5-A8C0-4984788D0EC5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Verdana" pitchFamily="34" charset="0"/>
            </a:endParaRPr>
          </a:p>
        </p:txBody>
      </p:sp>
      <p:sp>
        <p:nvSpPr>
          <p:cNvPr id="41" name="TextBox 122">
            <a:extLst>
              <a:ext uri="{FF2B5EF4-FFF2-40B4-BE49-F238E27FC236}">
                <a16:creationId xmlns:a16="http://schemas.microsoft.com/office/drawing/2014/main" id="{8D33A709-192C-49ED-8AF4-287711C26974}"/>
              </a:ext>
            </a:extLst>
          </p:cNvPr>
          <p:cNvSpPr txBox="1"/>
          <p:nvPr/>
        </p:nvSpPr>
        <p:spPr>
          <a:xfrm>
            <a:off x="871538" y="1116600"/>
            <a:ext cx="7485606" cy="3348244"/>
          </a:xfrm>
          <a:prstGeom prst="roundRect">
            <a:avLst>
              <a:gd name="adj" fmla="val 7357"/>
            </a:avLst>
          </a:prstGeom>
          <a:gradFill>
            <a:gsLst>
              <a:gs pos="25000">
                <a:srgbClr val="0596FF">
                  <a:alpha val="0"/>
                </a:srgbClr>
              </a:gs>
              <a:gs pos="100000">
                <a:srgbClr val="0596FF"/>
              </a:gs>
            </a:gsLst>
            <a:lin ang="16200000" scaled="0"/>
          </a:gradFill>
          <a:ln w="19050">
            <a:solidFill>
              <a:srgbClr val="CECECE"/>
            </a:solidFill>
          </a:ln>
        </p:spPr>
        <p:txBody>
          <a:bodyPr wrap="square" lIns="68579" tIns="36000" rIns="68579" bIns="34289" rtlCol="0" anchor="ctr">
            <a:noAutofit/>
          </a:bodyPr>
          <a:lstStyle>
            <a:defPPr>
              <a:defRPr lang="en-US"/>
            </a:defPPr>
            <a:lvl1pPr algn="ctr" defTabSz="1219110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0066A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Raleway SemiBold"/>
              <a:ea typeface="Verdana" panose="020B0604030504040204" pitchFamily="34" charset="0"/>
            </a:endParaRPr>
          </a:p>
        </p:txBody>
      </p:sp>
      <p:sp>
        <p:nvSpPr>
          <p:cNvPr id="42" name="TextBox 122">
            <a:extLst>
              <a:ext uri="{FF2B5EF4-FFF2-40B4-BE49-F238E27FC236}">
                <a16:creationId xmlns:a16="http://schemas.microsoft.com/office/drawing/2014/main" id="{C09F623A-EAEB-4821-9568-998F5DFE7761}"/>
              </a:ext>
            </a:extLst>
          </p:cNvPr>
          <p:cNvSpPr txBox="1"/>
          <p:nvPr/>
        </p:nvSpPr>
        <p:spPr>
          <a:xfrm>
            <a:off x="1185862" y="3681827"/>
            <a:ext cx="6856958" cy="607196"/>
          </a:xfrm>
          <a:prstGeom prst="roundRect">
            <a:avLst>
              <a:gd name="adj" fmla="val 17739"/>
            </a:avLst>
          </a:prstGeom>
          <a:solidFill>
            <a:srgbClr val="00A39B"/>
          </a:solidFill>
          <a:ln>
            <a:solidFill>
              <a:srgbClr val="CE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43" name="Oval 105">
            <a:extLst>
              <a:ext uri="{FF2B5EF4-FFF2-40B4-BE49-F238E27FC236}">
                <a16:creationId xmlns:a16="http://schemas.microsoft.com/office/drawing/2014/main" id="{8DB41AE2-8BD7-4A13-9F0D-D91DA0CEA3DA}"/>
              </a:ext>
            </a:extLst>
          </p:cNvPr>
          <p:cNvSpPr>
            <a:spLocks noChangeAspect="1"/>
          </p:cNvSpPr>
          <p:nvPr/>
        </p:nvSpPr>
        <p:spPr>
          <a:xfrm>
            <a:off x="5754585" y="1851670"/>
            <a:ext cx="2092837" cy="203160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ECECE"/>
            </a:solidFill>
            <a:prstDash val="solid"/>
          </a:ln>
          <a:effectLst/>
        </p:spPr>
        <p:txBody>
          <a:bodyPr wrap="none" lIns="68579" tIns="0" rIns="68579" bIns="0" rtlCol="0" anchor="t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44" name="Oval 105">
            <a:extLst>
              <a:ext uri="{FF2B5EF4-FFF2-40B4-BE49-F238E27FC236}">
                <a16:creationId xmlns:a16="http://schemas.microsoft.com/office/drawing/2014/main" id="{EA24FE7A-C867-4689-AD64-082A5BA963BB}"/>
              </a:ext>
            </a:extLst>
          </p:cNvPr>
          <p:cNvSpPr>
            <a:spLocks noChangeAspect="1"/>
          </p:cNvSpPr>
          <p:nvPr/>
        </p:nvSpPr>
        <p:spPr>
          <a:xfrm>
            <a:off x="1400967" y="1851670"/>
            <a:ext cx="2031608" cy="203160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ECECE"/>
            </a:solidFill>
            <a:prstDash val="solid"/>
          </a:ln>
          <a:effectLst/>
        </p:spPr>
        <p:txBody>
          <a:bodyPr wrap="none" lIns="68579" tIns="0" rIns="68579" bIns="0" rtlCol="0" anchor="t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Raleway SemiBold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106">
            <a:extLst>
              <a:ext uri="{FF2B5EF4-FFF2-40B4-BE49-F238E27FC236}">
                <a16:creationId xmlns:a16="http://schemas.microsoft.com/office/drawing/2014/main" id="{8F0792F6-49C0-468B-B1D5-0CAEF44DCB5E}"/>
              </a:ext>
            </a:extLst>
          </p:cNvPr>
          <p:cNvSpPr/>
          <p:nvPr/>
        </p:nvSpPr>
        <p:spPr>
          <a:xfrm>
            <a:off x="3378099" y="1664668"/>
            <a:ext cx="2522422" cy="223080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ECECE"/>
            </a:solidFill>
            <a:prstDash val="solid"/>
          </a:ln>
          <a:effectLst/>
        </p:spPr>
        <p:txBody>
          <a:bodyPr lIns="68579" tIns="34289" rIns="68579" bIns="34289" rtlCol="0" anchor="t"/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F0F0F"/>
              </a:solidFill>
              <a:effectLst/>
              <a:uLnTx/>
              <a:uFillTx/>
              <a:latin typeface="Raleway SemiBold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85">
            <a:extLst>
              <a:ext uri="{FF2B5EF4-FFF2-40B4-BE49-F238E27FC236}">
                <a16:creationId xmlns:a16="http://schemas.microsoft.com/office/drawing/2014/main" id="{7C1A64E6-E4BF-4F01-A741-A9ED84CDE4CD}"/>
              </a:ext>
            </a:extLst>
          </p:cNvPr>
          <p:cNvSpPr txBox="1"/>
          <p:nvPr/>
        </p:nvSpPr>
        <p:spPr>
          <a:xfrm>
            <a:off x="5716513" y="2261271"/>
            <a:ext cx="1007966" cy="3000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Alarming,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alerting</a:t>
            </a:r>
          </a:p>
        </p:txBody>
      </p:sp>
      <p:sp>
        <p:nvSpPr>
          <p:cNvPr id="47" name="Rectangle 107">
            <a:extLst>
              <a:ext uri="{FF2B5EF4-FFF2-40B4-BE49-F238E27FC236}">
                <a16:creationId xmlns:a16="http://schemas.microsoft.com/office/drawing/2014/main" id="{4E2A377E-5563-47EA-B4A3-6DCE588BE2EC}"/>
              </a:ext>
            </a:extLst>
          </p:cNvPr>
          <p:cNvSpPr/>
          <p:nvPr/>
        </p:nvSpPr>
        <p:spPr>
          <a:xfrm>
            <a:off x="1400967" y="1906694"/>
            <a:ext cx="1979640" cy="37702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  <a:cs typeface="Verdana" panose="020B0604030504040204" pitchFamily="34" charset="0"/>
              </a:rPr>
              <a:t>Customer Engagement Solutions</a:t>
            </a:r>
          </a:p>
        </p:txBody>
      </p:sp>
      <p:sp>
        <p:nvSpPr>
          <p:cNvPr id="48" name="Rectangle 109">
            <a:extLst>
              <a:ext uri="{FF2B5EF4-FFF2-40B4-BE49-F238E27FC236}">
                <a16:creationId xmlns:a16="http://schemas.microsoft.com/office/drawing/2014/main" id="{EC595E2D-2955-49B2-9182-13BE0380608D}"/>
              </a:ext>
            </a:extLst>
          </p:cNvPr>
          <p:cNvSpPr/>
          <p:nvPr/>
        </p:nvSpPr>
        <p:spPr>
          <a:xfrm>
            <a:off x="5898085" y="1906694"/>
            <a:ext cx="1949337" cy="37702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  <a:cs typeface="Verdana" panose="020B0604030504040204" pitchFamily="34" charset="0"/>
              </a:rPr>
              <a:t>Vertical and Mission Critical Solutions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:a16="http://schemas.microsoft.com/office/drawing/2014/main" id="{B7A67849-F809-46AF-8036-27A5B66B0E5C}"/>
              </a:ext>
            </a:extLst>
          </p:cNvPr>
          <p:cNvSpPr/>
          <p:nvPr/>
        </p:nvSpPr>
        <p:spPr>
          <a:xfrm>
            <a:off x="3378099" y="1727957"/>
            <a:ext cx="2525517" cy="53091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  <a:cs typeface="Verdana" panose="020B0604030504040204" pitchFamily="34" charset="0"/>
              </a:rPr>
              <a:t>Foundation Communication</a:t>
            </a:r>
          </a:p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  <a:cs typeface="Verdana" panose="020B0604030504040204" pitchFamily="34" charset="0"/>
              </a:rPr>
              <a:t>and Collaboration Solutions</a:t>
            </a:r>
            <a:b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596FF"/>
              </a:solidFill>
              <a:effectLst/>
              <a:uLnTx/>
              <a:uFillTx/>
              <a:latin typeface="Raleway SemiBold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Box 85">
            <a:extLst>
              <a:ext uri="{FF2B5EF4-FFF2-40B4-BE49-F238E27FC236}">
                <a16:creationId xmlns:a16="http://schemas.microsoft.com/office/drawing/2014/main" id="{982EC012-779D-4959-A356-BEF4D054303D}"/>
              </a:ext>
            </a:extLst>
          </p:cNvPr>
          <p:cNvSpPr txBox="1"/>
          <p:nvPr/>
        </p:nvSpPr>
        <p:spPr>
          <a:xfrm>
            <a:off x="6880628" y="2261271"/>
            <a:ext cx="1020135" cy="3000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Critical communication</a:t>
            </a:r>
          </a:p>
        </p:txBody>
      </p:sp>
      <p:sp>
        <p:nvSpPr>
          <p:cNvPr id="51" name="TextBox 83">
            <a:extLst>
              <a:ext uri="{FF2B5EF4-FFF2-40B4-BE49-F238E27FC236}">
                <a16:creationId xmlns:a16="http://schemas.microsoft.com/office/drawing/2014/main" id="{E6FB0A47-DC42-4D47-9EEA-C7929DAC14E0}"/>
              </a:ext>
            </a:extLst>
          </p:cNvPr>
          <p:cNvSpPr txBox="1"/>
          <p:nvPr/>
        </p:nvSpPr>
        <p:spPr>
          <a:xfrm>
            <a:off x="3398461" y="2176538"/>
            <a:ext cx="961263" cy="41549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Messaging, video conferencing and collaboration</a:t>
            </a:r>
          </a:p>
        </p:txBody>
      </p:sp>
      <p:sp>
        <p:nvSpPr>
          <p:cNvPr id="52" name="TextBox 83">
            <a:extLst>
              <a:ext uri="{FF2B5EF4-FFF2-40B4-BE49-F238E27FC236}">
                <a16:creationId xmlns:a16="http://schemas.microsoft.com/office/drawing/2014/main" id="{AFD9C198-B3EF-45E9-9BA8-34055BDDC766}"/>
              </a:ext>
            </a:extLst>
          </p:cNvPr>
          <p:cNvSpPr txBox="1"/>
          <p:nvPr/>
        </p:nvSpPr>
        <p:spPr>
          <a:xfrm>
            <a:off x="4752144" y="2261271"/>
            <a:ext cx="1265835" cy="3000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Resilient, reliable, 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proven voice</a:t>
            </a:r>
          </a:p>
        </p:txBody>
      </p:sp>
      <p:sp>
        <p:nvSpPr>
          <p:cNvPr id="53" name="TextBox 83">
            <a:extLst>
              <a:ext uri="{FF2B5EF4-FFF2-40B4-BE49-F238E27FC236}">
                <a16:creationId xmlns:a16="http://schemas.microsoft.com/office/drawing/2014/main" id="{1F080C20-8E3D-4BE5-8AD8-A78F6C840A9A}"/>
              </a:ext>
            </a:extLst>
          </p:cNvPr>
          <p:cNvSpPr txBox="1"/>
          <p:nvPr/>
        </p:nvSpPr>
        <p:spPr>
          <a:xfrm>
            <a:off x="6280803" y="2511500"/>
            <a:ext cx="1022384" cy="3000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Control and dispatch</a:t>
            </a:r>
          </a:p>
        </p:txBody>
      </p:sp>
      <p:sp>
        <p:nvSpPr>
          <p:cNvPr id="54" name="TextBox 83">
            <a:extLst>
              <a:ext uri="{FF2B5EF4-FFF2-40B4-BE49-F238E27FC236}">
                <a16:creationId xmlns:a16="http://schemas.microsoft.com/office/drawing/2014/main" id="{7BA3D9CD-FAD1-41C1-BF37-31D1480AD636}"/>
              </a:ext>
            </a:extLst>
          </p:cNvPr>
          <p:cNvSpPr txBox="1"/>
          <p:nvPr/>
        </p:nvSpPr>
        <p:spPr>
          <a:xfrm>
            <a:off x="4119154" y="2400183"/>
            <a:ext cx="961263" cy="41549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Meeting 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Room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Conferencing</a:t>
            </a:r>
          </a:p>
        </p:txBody>
      </p:sp>
      <p:sp>
        <p:nvSpPr>
          <p:cNvPr id="61" name="Rectangle 27">
            <a:extLst>
              <a:ext uri="{FF2B5EF4-FFF2-40B4-BE49-F238E27FC236}">
                <a16:creationId xmlns:a16="http://schemas.microsoft.com/office/drawing/2014/main" id="{3D508D7F-31F5-435A-8E28-2FB6D52789ED}"/>
              </a:ext>
            </a:extLst>
          </p:cNvPr>
          <p:cNvSpPr/>
          <p:nvPr/>
        </p:nvSpPr>
        <p:spPr>
          <a:xfrm>
            <a:off x="894863" y="1151883"/>
            <a:ext cx="7485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  <a:cs typeface="+mn-cs"/>
              </a:rPr>
              <a:t>Vollständige Service-</a:t>
            </a:r>
            <a:r>
              <a:rPr kumimoji="0" lang="de-DE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  <a:cs typeface="+mn-cs"/>
              </a:rPr>
              <a:t>Offerings</a:t>
            </a: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  <a:cs typeface="+mn-cs"/>
              </a:rPr>
              <a:t> über den gesamten Lebenszyklus, von minimalem Aufwand bis hin zu vollständig verwaltetem Service, einschließlich digitaler Transformation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DE8006D-B83D-41E8-81C8-3CCD145B3551}"/>
              </a:ext>
            </a:extLst>
          </p:cNvPr>
          <p:cNvSpPr/>
          <p:nvPr/>
        </p:nvSpPr>
        <p:spPr>
          <a:xfrm>
            <a:off x="1185862" y="3939945"/>
            <a:ext cx="6856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3">
              <a:defRPr/>
            </a:pPr>
            <a:r>
              <a:rPr lang="en-US" sz="1200" b="1" kern="0" err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Mehrwert-Integrationen</a:t>
            </a:r>
            <a:r>
              <a:rPr lang="en-US" sz="1200" b="1" ker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1200" b="1" kern="0" err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komplettes</a:t>
            </a:r>
            <a:r>
              <a:rPr lang="en-US" sz="1200" b="1" ker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Ecosystem </a:t>
            </a:r>
          </a:p>
        </p:txBody>
      </p:sp>
      <p:sp>
        <p:nvSpPr>
          <p:cNvPr id="63" name="TextBox 101">
            <a:extLst>
              <a:ext uri="{FF2B5EF4-FFF2-40B4-BE49-F238E27FC236}">
                <a16:creationId xmlns:a16="http://schemas.microsoft.com/office/drawing/2014/main" id="{4DA3A870-890F-4882-BA77-E4938F7125AC}"/>
              </a:ext>
            </a:extLst>
          </p:cNvPr>
          <p:cNvSpPr txBox="1"/>
          <p:nvPr/>
        </p:nvSpPr>
        <p:spPr>
          <a:xfrm>
            <a:off x="1721048" y="2261271"/>
            <a:ext cx="550716" cy="3000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600" b="1" kern="0">
                <a:solidFill>
                  <a:srgbClr val="0066A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Contact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Center </a:t>
            </a:r>
          </a:p>
        </p:txBody>
      </p:sp>
      <p:sp>
        <p:nvSpPr>
          <p:cNvPr id="66" name="TextBox 101">
            <a:extLst>
              <a:ext uri="{FF2B5EF4-FFF2-40B4-BE49-F238E27FC236}">
                <a16:creationId xmlns:a16="http://schemas.microsoft.com/office/drawing/2014/main" id="{2255999B-DBB8-4385-A8BD-9512D8ED2AA5}"/>
              </a:ext>
            </a:extLst>
          </p:cNvPr>
          <p:cNvSpPr txBox="1"/>
          <p:nvPr/>
        </p:nvSpPr>
        <p:spPr>
          <a:xfrm>
            <a:off x="2462464" y="2261271"/>
            <a:ext cx="695084" cy="3000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600" b="1" kern="0">
                <a:solidFill>
                  <a:srgbClr val="0066A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Customer Experience</a:t>
            </a:r>
          </a:p>
        </p:txBody>
      </p:sp>
      <p:sp>
        <p:nvSpPr>
          <p:cNvPr id="67" name="TextBox 101">
            <a:extLst>
              <a:ext uri="{FF2B5EF4-FFF2-40B4-BE49-F238E27FC236}">
                <a16:creationId xmlns:a16="http://schemas.microsoft.com/office/drawing/2014/main" id="{47939AC9-19C4-441E-8162-254A6948A86C}"/>
              </a:ext>
            </a:extLst>
          </p:cNvPr>
          <p:cNvSpPr txBox="1"/>
          <p:nvPr/>
        </p:nvSpPr>
        <p:spPr>
          <a:xfrm>
            <a:off x="1655022" y="3219822"/>
            <a:ext cx="1549902" cy="53091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600" b="1" kern="0">
                <a:solidFill>
                  <a:srgbClr val="0066A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Cloud Contact Center – powered by </a:t>
            </a:r>
            <a:r>
              <a:rPr kumimoji="0" lang="en-US" sz="750" b="0" i="0" u="none" strike="noStrike" kern="0" cap="none" spc="0" normalizeH="0" baseline="0" noProof="0" err="1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CXone</a:t>
            </a:r>
            <a:endParaRPr kumimoji="0" lang="en-US" sz="750" b="0" i="0" u="none" strike="noStrike" kern="0" cap="none" spc="0" normalizeH="0" baseline="0" noProof="0">
              <a:ln>
                <a:noFill/>
              </a:ln>
              <a:solidFill>
                <a:srgbClr val="0596FF"/>
              </a:solidFill>
              <a:effectLst/>
              <a:uLnTx/>
              <a:uFillTx/>
              <a:latin typeface="Raleway SemiBold"/>
              <a:ea typeface="Verdana" panose="020B0604030504040204" pitchFamily="34" charset="0"/>
            </a:endParaRP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0" cap="none" spc="0" normalizeH="0" baseline="0" noProof="0">
              <a:ln>
                <a:noFill/>
              </a:ln>
              <a:solidFill>
                <a:srgbClr val="0596FF"/>
              </a:solidFill>
              <a:effectLst/>
              <a:uLnTx/>
              <a:uFillTx/>
              <a:latin typeface="Raleway SemiBold"/>
              <a:ea typeface="Verdana" panose="020B0604030504040204" pitchFamily="34" charset="0"/>
            </a:endParaRP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 err="1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OpenScape</a:t>
            </a: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 Contact Center</a:t>
            </a:r>
          </a:p>
        </p:txBody>
      </p:sp>
      <p:sp>
        <p:nvSpPr>
          <p:cNvPr id="68" name="TextBox 83">
            <a:extLst>
              <a:ext uri="{FF2B5EF4-FFF2-40B4-BE49-F238E27FC236}">
                <a16:creationId xmlns:a16="http://schemas.microsoft.com/office/drawing/2014/main" id="{2DB355F3-0FD0-40E0-AC9A-6DC96DECD340}"/>
              </a:ext>
            </a:extLst>
          </p:cNvPr>
          <p:cNvSpPr txBox="1"/>
          <p:nvPr/>
        </p:nvSpPr>
        <p:spPr>
          <a:xfrm>
            <a:off x="3406262" y="3026737"/>
            <a:ext cx="961263" cy="53091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Unify Video by RingCentral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</a:br>
            <a:endParaRPr kumimoji="0" lang="en-US" sz="750" b="0" i="0" u="none" strike="noStrike" kern="0" cap="none" spc="0" normalizeH="0" baseline="0" noProof="0">
              <a:ln>
                <a:noFill/>
              </a:ln>
              <a:solidFill>
                <a:srgbClr val="0596FF"/>
              </a:solidFill>
              <a:effectLst/>
              <a:uLnTx/>
              <a:uFillTx/>
              <a:latin typeface="Raleway SemiBold"/>
              <a:ea typeface="Verdana" panose="020B0604030504040204" pitchFamily="34" charset="0"/>
            </a:endParaRPr>
          </a:p>
        </p:txBody>
      </p:sp>
      <p:sp>
        <p:nvSpPr>
          <p:cNvPr id="69" name="TextBox 83">
            <a:extLst>
              <a:ext uri="{FF2B5EF4-FFF2-40B4-BE49-F238E27FC236}">
                <a16:creationId xmlns:a16="http://schemas.microsoft.com/office/drawing/2014/main" id="{B6537A37-B99F-4356-ADEA-8546EA5F52AB}"/>
              </a:ext>
            </a:extLst>
          </p:cNvPr>
          <p:cNvSpPr txBox="1"/>
          <p:nvPr/>
        </p:nvSpPr>
        <p:spPr>
          <a:xfrm>
            <a:off x="4158679" y="3372985"/>
            <a:ext cx="961263" cy="3000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Unify Rooms by RingCentral</a:t>
            </a:r>
          </a:p>
        </p:txBody>
      </p:sp>
      <p:sp>
        <p:nvSpPr>
          <p:cNvPr id="70" name="TextBox 83">
            <a:extLst>
              <a:ext uri="{FF2B5EF4-FFF2-40B4-BE49-F238E27FC236}">
                <a16:creationId xmlns:a16="http://schemas.microsoft.com/office/drawing/2014/main" id="{56289631-E244-4784-952E-67A0A049D37B}"/>
              </a:ext>
            </a:extLst>
          </p:cNvPr>
          <p:cNvSpPr txBox="1"/>
          <p:nvPr/>
        </p:nvSpPr>
        <p:spPr>
          <a:xfrm>
            <a:off x="4914453" y="3026737"/>
            <a:ext cx="983632" cy="76174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OS Voice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OS 4000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OS Business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0" cap="none" spc="0" normalizeH="0" baseline="0" noProof="0">
              <a:ln>
                <a:noFill/>
              </a:ln>
              <a:solidFill>
                <a:srgbClr val="0596FF"/>
              </a:solidFill>
              <a:effectLst/>
              <a:uLnTx/>
              <a:uFillTx/>
              <a:latin typeface="Raleway SemiBold"/>
              <a:ea typeface="Verdana" panose="020B0604030504040204" pitchFamily="34" charset="0"/>
            </a:endParaRP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Unify Office by RingCentral</a:t>
            </a:r>
          </a:p>
        </p:txBody>
      </p:sp>
      <p:sp>
        <p:nvSpPr>
          <p:cNvPr id="71" name="TextBox 85">
            <a:extLst>
              <a:ext uri="{FF2B5EF4-FFF2-40B4-BE49-F238E27FC236}">
                <a16:creationId xmlns:a16="http://schemas.microsoft.com/office/drawing/2014/main" id="{03FEB4F6-BB97-45E4-9D68-2CAB800DBAFB}"/>
              </a:ext>
            </a:extLst>
          </p:cNvPr>
          <p:cNvSpPr txBox="1"/>
          <p:nvPr/>
        </p:nvSpPr>
        <p:spPr>
          <a:xfrm>
            <a:off x="5716513" y="3026737"/>
            <a:ext cx="1007966" cy="41549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OpenScape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Alarm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Response</a:t>
            </a:r>
          </a:p>
        </p:txBody>
      </p:sp>
      <p:sp>
        <p:nvSpPr>
          <p:cNvPr id="72" name="TextBox 85">
            <a:extLst>
              <a:ext uri="{FF2B5EF4-FFF2-40B4-BE49-F238E27FC236}">
                <a16:creationId xmlns:a16="http://schemas.microsoft.com/office/drawing/2014/main" id="{58539B9C-E245-4EC6-815A-6F27825A9D88}"/>
              </a:ext>
            </a:extLst>
          </p:cNvPr>
          <p:cNvSpPr txBox="1"/>
          <p:nvPr/>
        </p:nvSpPr>
        <p:spPr>
          <a:xfrm>
            <a:off x="6880628" y="3026737"/>
            <a:ext cx="1020135" cy="53091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OpenScape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Health Station HiMed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0" cap="none" spc="0" normalizeH="0" baseline="0" noProof="0">
              <a:ln>
                <a:noFill/>
              </a:ln>
              <a:solidFill>
                <a:srgbClr val="0596FF"/>
              </a:solidFill>
              <a:effectLst/>
              <a:uLnTx/>
              <a:uFillTx/>
              <a:latin typeface="Raleway SemiBold"/>
              <a:ea typeface="Verdana" panose="020B0604030504040204" pitchFamily="34" charset="0"/>
            </a:endParaRPr>
          </a:p>
        </p:txBody>
      </p:sp>
      <p:sp>
        <p:nvSpPr>
          <p:cNvPr id="73" name="TextBox 83">
            <a:extLst>
              <a:ext uri="{FF2B5EF4-FFF2-40B4-BE49-F238E27FC236}">
                <a16:creationId xmlns:a16="http://schemas.microsoft.com/office/drawing/2014/main" id="{AD97690F-5430-4CCC-BF28-12300EAEB59F}"/>
              </a:ext>
            </a:extLst>
          </p:cNvPr>
          <p:cNvSpPr txBox="1"/>
          <p:nvPr/>
        </p:nvSpPr>
        <p:spPr>
          <a:xfrm>
            <a:off x="6440275" y="3348362"/>
            <a:ext cx="721456" cy="30008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OpenScape</a:t>
            </a:r>
          </a:p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Xpert</a:t>
            </a:r>
          </a:p>
        </p:txBody>
      </p:sp>
      <p:sp>
        <p:nvSpPr>
          <p:cNvPr id="74" name="TextBox 85">
            <a:extLst>
              <a:ext uri="{FF2B5EF4-FFF2-40B4-BE49-F238E27FC236}">
                <a16:creationId xmlns:a16="http://schemas.microsoft.com/office/drawing/2014/main" id="{5AEEC02F-516B-4E0D-8C03-02B60F031D56}"/>
              </a:ext>
            </a:extLst>
          </p:cNvPr>
          <p:cNvSpPr txBox="1"/>
          <p:nvPr/>
        </p:nvSpPr>
        <p:spPr>
          <a:xfrm>
            <a:off x="6923328" y="3416394"/>
            <a:ext cx="934735" cy="41549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ctr" defTabSz="1219110" fontAlgn="base">
              <a:lnSpc>
                <a:spcPts val="1867"/>
              </a:lnSpc>
              <a:spcBef>
                <a:spcPct val="0"/>
              </a:spcBef>
              <a:spcAft>
                <a:spcPct val="0"/>
              </a:spcAft>
              <a:defRPr sz="1100" b="0" ker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12191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Verdana" panose="020B0604030504040204" pitchFamily="34" charset="0"/>
              </a:rPr>
              <a:t>Virtual Care/Remote Expert Services</a:t>
            </a:r>
          </a:p>
        </p:txBody>
      </p:sp>
      <p:sp>
        <p:nvSpPr>
          <p:cNvPr id="75" name="Textfeld 2">
            <a:extLst>
              <a:ext uri="{FF2B5EF4-FFF2-40B4-BE49-F238E27FC236}">
                <a16:creationId xmlns:a16="http://schemas.microsoft.com/office/drawing/2014/main" id="{AFD7508B-0BD4-4688-9A80-999713FB3E67}"/>
              </a:ext>
            </a:extLst>
          </p:cNvPr>
          <p:cNvSpPr txBox="1"/>
          <p:nvPr/>
        </p:nvSpPr>
        <p:spPr>
          <a:xfrm>
            <a:off x="5796136" y="3518772"/>
            <a:ext cx="8687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  <a:t>OpenScape</a:t>
            </a:r>
            <a:b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</a:b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596FF"/>
                </a:solidFill>
                <a:effectLst/>
                <a:uLnTx/>
                <a:uFillTx/>
                <a:latin typeface="Raleway SemiBold"/>
                <a:ea typeface="+mn-ea"/>
                <a:cs typeface="+mn-cs"/>
              </a:rPr>
              <a:t>First Response</a:t>
            </a:r>
            <a:endParaRPr kumimoji="0" lang="de-DE" sz="750" b="0" i="0" u="none" strike="noStrike" kern="1200" cap="none" spc="0" normalizeH="0" baseline="0" noProof="0">
              <a:ln>
                <a:noFill/>
              </a:ln>
              <a:solidFill>
                <a:srgbClr val="0596FF"/>
              </a:solidFill>
              <a:effectLst/>
              <a:uLnTx/>
              <a:uFillTx/>
              <a:latin typeface="Raleway SemiBold"/>
              <a:ea typeface="+mn-ea"/>
              <a:cs typeface="+mn-cs"/>
            </a:endParaRPr>
          </a:p>
        </p:txBody>
      </p:sp>
      <p:sp>
        <p:nvSpPr>
          <p:cNvPr id="77" name="Graphic 73">
            <a:extLst>
              <a:ext uri="{FF2B5EF4-FFF2-40B4-BE49-F238E27FC236}">
                <a16:creationId xmlns:a16="http://schemas.microsoft.com/office/drawing/2014/main" id="{0AE776BD-DDEF-42F1-B934-889B30488237}"/>
              </a:ext>
            </a:extLst>
          </p:cNvPr>
          <p:cNvSpPr/>
          <p:nvPr/>
        </p:nvSpPr>
        <p:spPr>
          <a:xfrm>
            <a:off x="1782467" y="2605097"/>
            <a:ext cx="396000" cy="396000"/>
          </a:xfrm>
          <a:custGeom>
            <a:avLst/>
            <a:gdLst>
              <a:gd name="connsiteX0" fmla="*/ 522075 w 522074"/>
              <a:gd name="connsiteY0" fmla="*/ 261037 h 522074"/>
              <a:gd name="connsiteX1" fmla="*/ 261037 w 522074"/>
              <a:gd name="connsiteY1" fmla="*/ 522075 h 522074"/>
              <a:gd name="connsiteX2" fmla="*/ 0 w 522074"/>
              <a:gd name="connsiteY2" fmla="*/ 261037 h 522074"/>
              <a:gd name="connsiteX3" fmla="*/ 261037 w 522074"/>
              <a:gd name="connsiteY3" fmla="*/ 0 h 522074"/>
              <a:gd name="connsiteX4" fmla="*/ 522075 w 522074"/>
              <a:gd name="connsiteY4" fmla="*/ 261037 h 52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4" h="522074">
                <a:moveTo>
                  <a:pt x="522075" y="261037"/>
                </a:moveTo>
                <a:cubicBezTo>
                  <a:pt x="522075" y="405204"/>
                  <a:pt x="405204" y="522075"/>
                  <a:pt x="261037" y="522075"/>
                </a:cubicBezTo>
                <a:cubicBezTo>
                  <a:pt x="116870" y="522075"/>
                  <a:pt x="0" y="405204"/>
                  <a:pt x="0" y="261037"/>
                </a:cubicBezTo>
                <a:cubicBezTo>
                  <a:pt x="0" y="116870"/>
                  <a:pt x="116870" y="0"/>
                  <a:pt x="261037" y="0"/>
                </a:cubicBezTo>
                <a:cubicBezTo>
                  <a:pt x="405204" y="0"/>
                  <a:pt x="522075" y="116870"/>
                  <a:pt x="522075" y="261037"/>
                </a:cubicBezTo>
                <a:close/>
              </a:path>
            </a:pathLst>
          </a:custGeom>
          <a:noFill/>
          <a:ln w="12700" cap="rnd">
            <a:solidFill>
              <a:srgbClr val="0596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6AC8BF6-736E-4976-AEBE-CFA493C697C7}"/>
              </a:ext>
            </a:extLst>
          </p:cNvPr>
          <p:cNvSpPr/>
          <p:nvPr/>
        </p:nvSpPr>
        <p:spPr>
          <a:xfrm>
            <a:off x="1879581" y="2696568"/>
            <a:ext cx="201773" cy="222236"/>
          </a:xfrm>
          <a:custGeom>
            <a:avLst/>
            <a:gdLst>
              <a:gd name="connsiteX0" fmla="*/ 246137 w 266011"/>
              <a:gd name="connsiteY0" fmla="*/ 79364 h 292989"/>
              <a:gd name="connsiteX1" fmla="*/ 137398 w 266011"/>
              <a:gd name="connsiteY1" fmla="*/ 0 h 292989"/>
              <a:gd name="connsiteX2" fmla="*/ 28793 w 266011"/>
              <a:gd name="connsiteY2" fmla="*/ 78961 h 292989"/>
              <a:gd name="connsiteX3" fmla="*/ 23841 w 266011"/>
              <a:gd name="connsiteY3" fmla="*/ 78961 h 292989"/>
              <a:gd name="connsiteX4" fmla="*/ 0 w 266011"/>
              <a:gd name="connsiteY4" fmla="*/ 102802 h 292989"/>
              <a:gd name="connsiteX5" fmla="*/ 0 w 266011"/>
              <a:gd name="connsiteY5" fmla="*/ 152656 h 292989"/>
              <a:gd name="connsiteX6" fmla="*/ 23841 w 266011"/>
              <a:gd name="connsiteY6" fmla="*/ 176497 h 292989"/>
              <a:gd name="connsiteX7" fmla="*/ 38248 w 266011"/>
              <a:gd name="connsiteY7" fmla="*/ 176497 h 292989"/>
              <a:gd name="connsiteX8" fmla="*/ 62089 w 266011"/>
              <a:gd name="connsiteY8" fmla="*/ 152656 h 292989"/>
              <a:gd name="connsiteX9" fmla="*/ 62089 w 266011"/>
              <a:gd name="connsiteY9" fmla="*/ 102802 h 292989"/>
              <a:gd name="connsiteX10" fmla="*/ 46942 w 266011"/>
              <a:gd name="connsiteY10" fmla="*/ 80641 h 292989"/>
              <a:gd name="connsiteX11" fmla="*/ 137420 w 266011"/>
              <a:gd name="connsiteY11" fmla="*/ 17724 h 292989"/>
              <a:gd name="connsiteX12" fmla="*/ 227271 w 266011"/>
              <a:gd name="connsiteY12" fmla="*/ 79006 h 292989"/>
              <a:gd name="connsiteX13" fmla="*/ 203968 w 266011"/>
              <a:gd name="connsiteY13" fmla="*/ 102802 h 292989"/>
              <a:gd name="connsiteX14" fmla="*/ 203968 w 266011"/>
              <a:gd name="connsiteY14" fmla="*/ 152656 h 292989"/>
              <a:gd name="connsiteX15" fmla="*/ 227808 w 266011"/>
              <a:gd name="connsiteY15" fmla="*/ 176497 h 292989"/>
              <a:gd name="connsiteX16" fmla="*/ 228458 w 266011"/>
              <a:gd name="connsiteY16" fmla="*/ 176497 h 292989"/>
              <a:gd name="connsiteX17" fmla="*/ 175758 w 266011"/>
              <a:gd name="connsiteY17" fmla="*/ 238250 h 292989"/>
              <a:gd name="connsiteX18" fmla="*/ 144075 w 266011"/>
              <a:gd name="connsiteY18" fmla="*/ 219675 h 292989"/>
              <a:gd name="connsiteX19" fmla="*/ 107417 w 266011"/>
              <a:gd name="connsiteY19" fmla="*/ 256332 h 292989"/>
              <a:gd name="connsiteX20" fmla="*/ 144075 w 266011"/>
              <a:gd name="connsiteY20" fmla="*/ 292989 h 292989"/>
              <a:gd name="connsiteX21" fmla="*/ 180732 w 266011"/>
              <a:gd name="connsiteY21" fmla="*/ 256332 h 292989"/>
              <a:gd name="connsiteX22" fmla="*/ 180687 w 266011"/>
              <a:gd name="connsiteY22" fmla="*/ 256018 h 292989"/>
              <a:gd name="connsiteX23" fmla="*/ 246899 w 266011"/>
              <a:gd name="connsiteY23" fmla="*/ 176004 h 292989"/>
              <a:gd name="connsiteX24" fmla="*/ 266012 w 266011"/>
              <a:gd name="connsiteY24" fmla="*/ 152634 h 292989"/>
              <a:gd name="connsiteX25" fmla="*/ 266012 w 266011"/>
              <a:gd name="connsiteY25" fmla="*/ 102802 h 292989"/>
              <a:gd name="connsiteX26" fmla="*/ 246137 w 266011"/>
              <a:gd name="connsiteY26" fmla="*/ 79364 h 292989"/>
              <a:gd name="connsiteX27" fmla="*/ 144075 w 266011"/>
              <a:gd name="connsiteY27" fmla="*/ 275266 h 292989"/>
              <a:gd name="connsiteX28" fmla="*/ 125163 w 266011"/>
              <a:gd name="connsiteY28" fmla="*/ 256354 h 292989"/>
              <a:gd name="connsiteX29" fmla="*/ 144075 w 266011"/>
              <a:gd name="connsiteY29" fmla="*/ 237443 h 292989"/>
              <a:gd name="connsiteX30" fmla="*/ 162986 w 266011"/>
              <a:gd name="connsiteY30" fmla="*/ 256354 h 292989"/>
              <a:gd name="connsiteX31" fmla="*/ 144075 w 266011"/>
              <a:gd name="connsiteY31" fmla="*/ 275266 h 2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66011" h="292989">
                <a:moveTo>
                  <a:pt x="246137" y="79364"/>
                </a:moveTo>
                <a:cubicBezTo>
                  <a:pt x="231147" y="33856"/>
                  <a:pt x="188104" y="0"/>
                  <a:pt x="137398" y="0"/>
                </a:cubicBezTo>
                <a:cubicBezTo>
                  <a:pt x="86826" y="0"/>
                  <a:pt x="43895" y="33655"/>
                  <a:pt x="28793" y="78961"/>
                </a:cubicBezTo>
                <a:lnTo>
                  <a:pt x="23841" y="78961"/>
                </a:lnTo>
                <a:cubicBezTo>
                  <a:pt x="10688" y="78961"/>
                  <a:pt x="0" y="89649"/>
                  <a:pt x="0" y="102802"/>
                </a:cubicBezTo>
                <a:lnTo>
                  <a:pt x="0" y="152656"/>
                </a:lnTo>
                <a:cubicBezTo>
                  <a:pt x="0" y="165832"/>
                  <a:pt x="10666" y="176497"/>
                  <a:pt x="23841" y="176497"/>
                </a:cubicBezTo>
                <a:lnTo>
                  <a:pt x="38248" y="176497"/>
                </a:lnTo>
                <a:cubicBezTo>
                  <a:pt x="51401" y="176497"/>
                  <a:pt x="62089" y="165809"/>
                  <a:pt x="62089" y="152656"/>
                </a:cubicBezTo>
                <a:lnTo>
                  <a:pt x="62089" y="102802"/>
                </a:lnTo>
                <a:cubicBezTo>
                  <a:pt x="62089" y="92719"/>
                  <a:pt x="55793" y="84137"/>
                  <a:pt x="46942" y="80641"/>
                </a:cubicBezTo>
                <a:cubicBezTo>
                  <a:pt x="60700" y="44007"/>
                  <a:pt x="96012" y="17724"/>
                  <a:pt x="137420" y="17724"/>
                </a:cubicBezTo>
                <a:cubicBezTo>
                  <a:pt x="178200" y="17724"/>
                  <a:pt x="213087" y="43222"/>
                  <a:pt x="227271" y="79006"/>
                </a:cubicBezTo>
                <a:cubicBezTo>
                  <a:pt x="214364" y="79297"/>
                  <a:pt x="203968" y="89806"/>
                  <a:pt x="203968" y="102802"/>
                </a:cubicBezTo>
                <a:lnTo>
                  <a:pt x="203968" y="152656"/>
                </a:lnTo>
                <a:cubicBezTo>
                  <a:pt x="203968" y="165832"/>
                  <a:pt x="214656" y="176497"/>
                  <a:pt x="227808" y="176497"/>
                </a:cubicBezTo>
                <a:lnTo>
                  <a:pt x="228458" y="176497"/>
                </a:lnTo>
                <a:cubicBezTo>
                  <a:pt x="221064" y="204685"/>
                  <a:pt x="201884" y="226397"/>
                  <a:pt x="175758" y="238250"/>
                </a:cubicBezTo>
                <a:cubicBezTo>
                  <a:pt x="169417" y="227226"/>
                  <a:pt x="157676" y="219675"/>
                  <a:pt x="144075" y="219675"/>
                </a:cubicBezTo>
                <a:cubicBezTo>
                  <a:pt x="123864" y="219675"/>
                  <a:pt x="107417" y="236121"/>
                  <a:pt x="107417" y="256332"/>
                </a:cubicBezTo>
                <a:cubicBezTo>
                  <a:pt x="107417" y="276543"/>
                  <a:pt x="123864" y="292989"/>
                  <a:pt x="144075" y="292989"/>
                </a:cubicBezTo>
                <a:cubicBezTo>
                  <a:pt x="164285" y="292989"/>
                  <a:pt x="180732" y="276543"/>
                  <a:pt x="180732" y="256332"/>
                </a:cubicBezTo>
                <a:cubicBezTo>
                  <a:pt x="180732" y="256220"/>
                  <a:pt x="180710" y="256130"/>
                  <a:pt x="180687" y="256018"/>
                </a:cubicBezTo>
                <a:cubicBezTo>
                  <a:pt x="214611" y="241521"/>
                  <a:pt x="239146" y="213356"/>
                  <a:pt x="246899" y="176004"/>
                </a:cubicBezTo>
                <a:cubicBezTo>
                  <a:pt x="257811" y="173808"/>
                  <a:pt x="266012" y="164173"/>
                  <a:pt x="266012" y="152634"/>
                </a:cubicBezTo>
                <a:lnTo>
                  <a:pt x="266012" y="102802"/>
                </a:lnTo>
                <a:cubicBezTo>
                  <a:pt x="266034" y="90993"/>
                  <a:pt x="257407" y="81246"/>
                  <a:pt x="246137" y="79364"/>
                </a:cubicBezTo>
                <a:close/>
                <a:moveTo>
                  <a:pt x="144075" y="275266"/>
                </a:moveTo>
                <a:cubicBezTo>
                  <a:pt x="133656" y="275266"/>
                  <a:pt x="125163" y="266773"/>
                  <a:pt x="125163" y="256354"/>
                </a:cubicBezTo>
                <a:cubicBezTo>
                  <a:pt x="125163" y="245913"/>
                  <a:pt x="133656" y="237443"/>
                  <a:pt x="144075" y="237443"/>
                </a:cubicBezTo>
                <a:cubicBezTo>
                  <a:pt x="154516" y="237443"/>
                  <a:pt x="162986" y="245935"/>
                  <a:pt x="162986" y="256354"/>
                </a:cubicBezTo>
                <a:cubicBezTo>
                  <a:pt x="162986" y="266773"/>
                  <a:pt x="154494" y="275266"/>
                  <a:pt x="144075" y="275266"/>
                </a:cubicBezTo>
                <a:close/>
              </a:path>
            </a:pathLst>
          </a:custGeom>
          <a:solidFill>
            <a:srgbClr val="0596FF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254FC6D2-5C2C-499E-8CDE-CD612B3C7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500" y="2605097"/>
            <a:ext cx="396000" cy="3960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DC8BBA1-4234-443B-9736-300DD34F8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4034" y="2605097"/>
            <a:ext cx="396000" cy="396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EE2B8F65-CA57-41D8-B4A0-FC16A8A55F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220116" y="2605097"/>
            <a:ext cx="396000" cy="3960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764F9436-FEAE-4773-B5F1-F293044DBD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9666" y="2934724"/>
            <a:ext cx="396000" cy="39600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F82C8A42-E39C-4C8F-8873-E82176F0D5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2695" y="2605097"/>
            <a:ext cx="396000" cy="396000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D607DB0B-BBF3-47F1-9431-7882784C48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3003" y="2934724"/>
            <a:ext cx="396000" cy="396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A08DDE1-F752-4FF2-A27E-E3E49ED8F8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20569" y="2605097"/>
            <a:ext cx="396000" cy="396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5383611-3812-47E3-91BA-2668B5B507A5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379636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96319-F5A3-4B09-A3B5-31F84CC4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Unify Video &amp; Unify Office Suite </a:t>
            </a:r>
            <a:r>
              <a:rPr lang="en-GB" sz="2000" dirty="0" err="1">
                <a:solidFill>
                  <a:schemeClr val="tx1"/>
                </a:solidFill>
              </a:rPr>
              <a:t>Pakete</a:t>
            </a:r>
            <a:br>
              <a:rPr lang="en-GB" dirty="0"/>
            </a:br>
            <a:r>
              <a:rPr lang="en-GB" sz="1600" dirty="0" err="1">
                <a:solidFill>
                  <a:srgbClr val="0596FF"/>
                </a:solidFill>
                <a:latin typeface="+mj-lt"/>
              </a:rPr>
              <a:t>Vergleich</a:t>
            </a:r>
            <a:r>
              <a:rPr lang="en-GB" sz="1600" dirty="0">
                <a:solidFill>
                  <a:srgbClr val="0596FF"/>
                </a:solidFill>
                <a:latin typeface="+mj-lt"/>
              </a:rPr>
              <a:t> der </a:t>
            </a:r>
            <a:r>
              <a:rPr lang="en-GB" sz="1600" dirty="0" err="1">
                <a:solidFill>
                  <a:srgbClr val="0596FF"/>
                </a:solidFill>
                <a:latin typeface="+mj-lt"/>
              </a:rPr>
              <a:t>europäischen</a:t>
            </a:r>
            <a:r>
              <a:rPr lang="en-GB" sz="1600" dirty="0">
                <a:solidFill>
                  <a:srgbClr val="0596FF"/>
                </a:solidFill>
                <a:latin typeface="+mj-lt"/>
              </a:rPr>
              <a:t> </a:t>
            </a:r>
            <a:r>
              <a:rPr lang="en-GB" sz="1600" dirty="0" err="1">
                <a:solidFill>
                  <a:srgbClr val="0596FF"/>
                </a:solidFill>
                <a:latin typeface="+mj-lt"/>
              </a:rPr>
              <a:t>Pakete</a:t>
            </a:r>
            <a:endParaRPr lang="en-GB" sz="1800" dirty="0">
              <a:solidFill>
                <a:srgbClr val="00B0F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B17176-376F-4A27-8396-74AD39ECC468}"/>
              </a:ext>
            </a:extLst>
          </p:cNvPr>
          <p:cNvSpPr/>
          <p:nvPr/>
        </p:nvSpPr>
        <p:spPr>
          <a:xfrm>
            <a:off x="5543692" y="1002986"/>
            <a:ext cx="1548000" cy="3601769"/>
          </a:xfrm>
          <a:prstGeom prst="roundRect">
            <a:avLst>
              <a:gd name="adj" fmla="val 3968"/>
            </a:avLst>
          </a:prstGeom>
          <a:gradFill>
            <a:gsLst>
              <a:gs pos="25000">
                <a:srgbClr val="A375FF">
                  <a:alpha val="0"/>
                </a:srgbClr>
              </a:gs>
              <a:gs pos="100000">
                <a:srgbClr val="A375FF"/>
              </a:gs>
            </a:gsLst>
            <a:lin ang="16200000" scaled="0"/>
          </a:gradFill>
          <a:ln w="12700">
            <a:solidFill>
              <a:srgbClr val="CECEC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CA79E-6A5F-4B5D-B76F-8F9CDA2C2C0A}"/>
              </a:ext>
            </a:extLst>
          </p:cNvPr>
          <p:cNvSpPr txBox="1"/>
          <p:nvPr/>
        </p:nvSpPr>
        <p:spPr>
          <a:xfrm>
            <a:off x="5550416" y="1572427"/>
            <a:ext cx="1549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/>
            <a:r>
              <a:rPr lang="en-GB" sz="1400">
                <a:solidFill>
                  <a:prstClr val="white"/>
                </a:solidFill>
                <a:latin typeface="Raleway Medium"/>
              </a:rPr>
              <a:t>PREMIUM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5BBD1-7A68-4745-AEA6-1E1BA60EF685}"/>
              </a:ext>
            </a:extLst>
          </p:cNvPr>
          <p:cNvSpPr txBox="1"/>
          <p:nvPr/>
        </p:nvSpPr>
        <p:spPr>
          <a:xfrm>
            <a:off x="5551180" y="3296449"/>
            <a:ext cx="15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Multi Site administration and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0BD96-349C-4641-98E4-053BD2989DD1}"/>
              </a:ext>
            </a:extLst>
          </p:cNvPr>
          <p:cNvSpPr txBox="1"/>
          <p:nvPr/>
        </p:nvSpPr>
        <p:spPr>
          <a:xfrm>
            <a:off x="5525692" y="1892239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chemeClr val="bg1"/>
                </a:solidFill>
                <a:latin typeface="Stag Light" panose="02000603060000020004" pitchFamily="50" charset="0"/>
              </a:defRPr>
            </a:lvl1pPr>
          </a:lstStyle>
          <a:p>
            <a:pPr algn="ctr" defTabSz="914378"/>
            <a:r>
              <a:rPr lang="en-GB" sz="800" b="1" dirty="0">
                <a:solidFill>
                  <a:srgbClr val="FFFF00"/>
                </a:solidFill>
                <a:latin typeface="Raleway Regular"/>
              </a:rPr>
              <a:t>Everything in Standard plus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6B7FE-FC40-4B87-8098-B6189AF9848C}"/>
              </a:ext>
            </a:extLst>
          </p:cNvPr>
          <p:cNvSpPr txBox="1"/>
          <p:nvPr/>
        </p:nvSpPr>
        <p:spPr>
          <a:xfrm>
            <a:off x="5551180" y="2911229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Automatic Call Recording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8C610-E7C1-4BB4-860B-62110999232E}"/>
              </a:ext>
            </a:extLst>
          </p:cNvPr>
          <p:cNvSpPr txBox="1"/>
          <p:nvPr/>
        </p:nvSpPr>
        <p:spPr>
          <a:xfrm>
            <a:off x="5551180" y="3103839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Single Sign 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1BD32-312B-43D5-9823-5E474109E201}"/>
              </a:ext>
            </a:extLst>
          </p:cNvPr>
          <p:cNvSpPr txBox="1"/>
          <p:nvPr/>
        </p:nvSpPr>
        <p:spPr>
          <a:xfrm>
            <a:off x="5551180" y="3612169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Real-time analytics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63555-9F43-4095-B015-95075D0FC7E8}"/>
              </a:ext>
            </a:extLst>
          </p:cNvPr>
          <p:cNvSpPr txBox="1"/>
          <p:nvPr/>
        </p:nvSpPr>
        <p:spPr>
          <a:xfrm>
            <a:off x="5551180" y="3997392"/>
            <a:ext cx="15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Developer platform and custom integrations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5E33D-E55F-47F3-B598-639B7F1FC359}"/>
              </a:ext>
            </a:extLst>
          </p:cNvPr>
          <p:cNvSpPr txBox="1"/>
          <p:nvPr/>
        </p:nvSpPr>
        <p:spPr>
          <a:xfrm>
            <a:off x="5551180" y="2087178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chemeClr val="bg1"/>
                </a:solidFill>
                <a:latin typeface="Stag Light" panose="02000603060000020004" pitchFamily="50" charset="0"/>
              </a:defRPr>
            </a:lvl1pPr>
          </a:lstStyle>
          <a:p>
            <a:pPr algn="ctr" defTabSz="914378"/>
            <a:r>
              <a:rPr lang="en-GB" sz="800" b="1" dirty="0">
                <a:solidFill>
                  <a:prstClr val="white"/>
                </a:solidFill>
                <a:latin typeface="Raleway Regular"/>
              </a:rPr>
              <a:t>1000</a:t>
            </a:r>
            <a:r>
              <a:rPr lang="en-GB" sz="800" dirty="0">
                <a:solidFill>
                  <a:prstClr val="white"/>
                </a:solidFill>
                <a:latin typeface="Raleway Regular"/>
              </a:rPr>
              <a:t> inclusive minutes </a:t>
            </a:r>
            <a:r>
              <a:rPr lang="en-GB" sz="800" dirty="0" err="1">
                <a:solidFill>
                  <a:prstClr val="white"/>
                </a:solidFill>
                <a:latin typeface="Raleway Regular"/>
              </a:rPr>
              <a:t>PuPm</a:t>
            </a:r>
            <a:endParaRPr lang="en-GB" sz="800" dirty="0">
              <a:solidFill>
                <a:prstClr val="white"/>
              </a:solidFill>
              <a:latin typeface="Raleway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1DECC-FC05-498D-B04B-CDB0C47BDBB3}"/>
              </a:ext>
            </a:extLst>
          </p:cNvPr>
          <p:cNvSpPr txBox="1"/>
          <p:nvPr/>
        </p:nvSpPr>
        <p:spPr>
          <a:xfrm>
            <a:off x="5551180" y="2348368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 dirty="0">
                <a:solidFill>
                  <a:prstClr val="white"/>
                </a:solidFill>
                <a:latin typeface="Raleway Regular"/>
              </a:rPr>
              <a:t>Unlimited audio meetings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402D1-50D5-4D59-8DED-5C4FB48C76C5}"/>
              </a:ext>
            </a:extLst>
          </p:cNvPr>
          <p:cNvSpPr txBox="1"/>
          <p:nvPr/>
        </p:nvSpPr>
        <p:spPr>
          <a:xfrm>
            <a:off x="5551180" y="2502878"/>
            <a:ext cx="15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 dirty="0">
                <a:solidFill>
                  <a:prstClr val="white"/>
                </a:solidFill>
                <a:latin typeface="Raleway Regular"/>
              </a:rPr>
              <a:t>Unlimited video meetings</a:t>
            </a:r>
            <a:br>
              <a:rPr lang="en-GB" sz="800" dirty="0">
                <a:solidFill>
                  <a:prstClr val="white"/>
                </a:solidFill>
                <a:latin typeface="Raleway Regular"/>
              </a:rPr>
            </a:br>
            <a:r>
              <a:rPr lang="en-GB" sz="800" dirty="0">
                <a:solidFill>
                  <a:prstClr val="white"/>
                </a:solidFill>
                <a:latin typeface="Raleway Regular"/>
              </a:rPr>
              <a:t>(Up to </a:t>
            </a:r>
            <a:r>
              <a:rPr lang="en-GB" sz="800" b="1" dirty="0">
                <a:solidFill>
                  <a:prstClr val="white"/>
                </a:solidFill>
                <a:latin typeface="Raleway Regular"/>
              </a:rPr>
              <a:t>200</a:t>
            </a:r>
            <a:r>
              <a:rPr lang="en-GB" sz="800" dirty="0">
                <a:solidFill>
                  <a:prstClr val="white"/>
                </a:solidFill>
                <a:latin typeface="Raleway Regular"/>
              </a:rPr>
              <a:t> people per meeting)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1F6C0-AD07-4086-BC2C-F20757963443}"/>
              </a:ext>
            </a:extLst>
          </p:cNvPr>
          <p:cNvSpPr txBox="1"/>
          <p:nvPr/>
        </p:nvSpPr>
        <p:spPr>
          <a:xfrm>
            <a:off x="5551180" y="3804779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chemeClr val="bg1"/>
                </a:solidFill>
                <a:latin typeface="Stag Light" panose="02000603060000020004" pitchFamily="50" charset="0"/>
              </a:defRPr>
            </a:lvl1pPr>
          </a:lstStyle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Industry specific integrations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C3F48-C312-4B05-BCB0-9CD63256DA8D}"/>
              </a:ext>
            </a:extLst>
          </p:cNvPr>
          <p:cNvSpPr txBox="1"/>
          <p:nvPr/>
        </p:nvSpPr>
        <p:spPr>
          <a:xfrm>
            <a:off x="5557715" y="4322420"/>
            <a:ext cx="15349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9EEAC9-9AC0-4B19-9B72-1E83F4FB5AEF}"/>
              </a:ext>
            </a:extLst>
          </p:cNvPr>
          <p:cNvSpPr txBox="1"/>
          <p:nvPr/>
        </p:nvSpPr>
        <p:spPr>
          <a:xfrm>
            <a:off x="5561692" y="4409428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24/7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714FF0-A7EF-439B-BF09-FA1848D54B73}"/>
              </a:ext>
            </a:extLst>
          </p:cNvPr>
          <p:cNvSpPr/>
          <p:nvPr/>
        </p:nvSpPr>
        <p:spPr>
          <a:xfrm>
            <a:off x="2026380" y="1002986"/>
            <a:ext cx="1548000" cy="3601769"/>
          </a:xfrm>
          <a:prstGeom prst="roundRect">
            <a:avLst>
              <a:gd name="adj" fmla="val 3968"/>
            </a:avLst>
          </a:prstGeom>
          <a:gradFill>
            <a:gsLst>
              <a:gs pos="25000">
                <a:srgbClr val="B88D00">
                  <a:alpha val="0"/>
                </a:srgbClr>
              </a:gs>
              <a:gs pos="100000">
                <a:srgbClr val="B88D00"/>
              </a:gs>
            </a:gsLst>
            <a:lin ang="16200000" scaled="0"/>
          </a:gradFill>
          <a:ln w="12700">
            <a:solidFill>
              <a:srgbClr val="CECEC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CDE012-3F2A-4B9D-93C6-5ED0003F6EF9}"/>
              </a:ext>
            </a:extLst>
          </p:cNvPr>
          <p:cNvSpPr txBox="1"/>
          <p:nvPr/>
        </p:nvSpPr>
        <p:spPr>
          <a:xfrm>
            <a:off x="2026380" y="1892239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chemeClr val="bg1"/>
                </a:solidFill>
                <a:latin typeface="Stag Light" panose="02000603060000020004" pitchFamily="50" charset="0"/>
              </a:defRPr>
            </a:lvl1pPr>
          </a:lstStyle>
          <a:p>
            <a:pPr algn="ctr" defTabSz="914378"/>
            <a:r>
              <a:rPr lang="en-GB" sz="800" b="1">
                <a:solidFill>
                  <a:prstClr val="white"/>
                </a:solidFill>
                <a:latin typeface="Raleway Regular"/>
              </a:rPr>
              <a:t>100</a:t>
            </a:r>
            <a:r>
              <a:rPr lang="en-GB" sz="800">
                <a:solidFill>
                  <a:prstClr val="white"/>
                </a:solidFill>
                <a:latin typeface="Raleway Regular"/>
              </a:rPr>
              <a:t> regional minutes / user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DD173D-36B2-40E5-8B78-A448C767C6AE}"/>
              </a:ext>
            </a:extLst>
          </p:cNvPr>
          <p:cNvSpPr txBox="1"/>
          <p:nvPr/>
        </p:nvSpPr>
        <p:spPr>
          <a:xfrm>
            <a:off x="2026380" y="2668020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Messaging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9913F2-74A1-4E8F-9863-83867CCAD907}"/>
              </a:ext>
            </a:extLst>
          </p:cNvPr>
          <p:cNvSpPr txBox="1"/>
          <p:nvPr/>
        </p:nvSpPr>
        <p:spPr>
          <a:xfrm>
            <a:off x="2026380" y="2109796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Call management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F55850-9FF7-4DC9-BF84-1A8DCFEAC063}"/>
              </a:ext>
            </a:extLst>
          </p:cNvPr>
          <p:cNvSpPr txBox="1"/>
          <p:nvPr/>
        </p:nvSpPr>
        <p:spPr>
          <a:xfrm>
            <a:off x="2026380" y="2885577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Document sharing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A39F92-5ACC-48ED-B968-A166DA6A7036}"/>
              </a:ext>
            </a:extLst>
          </p:cNvPr>
          <p:cNvSpPr txBox="1"/>
          <p:nvPr/>
        </p:nvSpPr>
        <p:spPr>
          <a:xfrm>
            <a:off x="2026380" y="2327353"/>
            <a:ext cx="15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Mobile and desktop applications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4249FC-BE11-4D1D-8968-7B20B4E23A41}"/>
              </a:ext>
            </a:extLst>
          </p:cNvPr>
          <p:cNvSpPr txBox="1"/>
          <p:nvPr/>
        </p:nvSpPr>
        <p:spPr>
          <a:xfrm>
            <a:off x="2026380" y="3103136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Call logs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7B51FE-48AC-4493-AEDE-F6AD3EC94D6E}"/>
              </a:ext>
            </a:extLst>
          </p:cNvPr>
          <p:cNvSpPr txBox="1"/>
          <p:nvPr/>
        </p:nvSpPr>
        <p:spPr>
          <a:xfrm>
            <a:off x="2032137" y="1572427"/>
            <a:ext cx="1536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/>
            <a:r>
              <a:rPr lang="en-GB" sz="1400">
                <a:solidFill>
                  <a:prstClr val="white"/>
                </a:solidFill>
                <a:latin typeface="Raleway Medium"/>
              </a:rPr>
              <a:t>ESSENTIALS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570671-A190-40CB-A556-A7EC7069E7B3}"/>
              </a:ext>
            </a:extLst>
          </p:cNvPr>
          <p:cNvSpPr txBox="1"/>
          <p:nvPr/>
        </p:nvSpPr>
        <p:spPr>
          <a:xfrm>
            <a:off x="2051720" y="4307031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Support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50FA13-F3CD-461F-BC08-1E909A67C05B}"/>
              </a:ext>
            </a:extLst>
          </p:cNvPr>
          <p:cNvSpPr txBox="1"/>
          <p:nvPr/>
        </p:nvSpPr>
        <p:spPr>
          <a:xfrm>
            <a:off x="2044380" y="4409428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24/7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33B99B-8468-4FC3-A224-35BDEA4813AA}"/>
              </a:ext>
            </a:extLst>
          </p:cNvPr>
          <p:cNvSpPr txBox="1"/>
          <p:nvPr/>
        </p:nvSpPr>
        <p:spPr>
          <a:xfrm>
            <a:off x="3193528" y="1584896"/>
            <a:ext cx="2263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latin typeface="Raleway Regular"/>
              </a:rPr>
              <a:t>*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393977-CEBE-459E-BA80-131487A8E75A}"/>
              </a:ext>
            </a:extLst>
          </p:cNvPr>
          <p:cNvSpPr/>
          <p:nvPr/>
        </p:nvSpPr>
        <p:spPr>
          <a:xfrm>
            <a:off x="267724" y="1002986"/>
            <a:ext cx="1548000" cy="3601769"/>
          </a:xfrm>
          <a:prstGeom prst="roundRect">
            <a:avLst>
              <a:gd name="adj" fmla="val 3968"/>
            </a:avLst>
          </a:prstGeom>
          <a:gradFill>
            <a:gsLst>
              <a:gs pos="25000">
                <a:srgbClr val="00A39B">
                  <a:alpha val="0"/>
                </a:srgbClr>
              </a:gs>
              <a:gs pos="100000">
                <a:srgbClr val="00A39B"/>
              </a:gs>
            </a:gsLst>
            <a:lin ang="16200000" scaled="0"/>
          </a:gradFill>
          <a:ln w="12700">
            <a:solidFill>
              <a:srgbClr val="CECEC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CC98D0-41E7-4B5A-8203-DC51BFE6B369}"/>
              </a:ext>
            </a:extLst>
          </p:cNvPr>
          <p:cNvSpPr txBox="1"/>
          <p:nvPr/>
        </p:nvSpPr>
        <p:spPr>
          <a:xfrm>
            <a:off x="285724" y="4409428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24/7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D5F78C-A372-43E3-87DB-2DCBEADB56C4}"/>
              </a:ext>
            </a:extLst>
          </p:cNvPr>
          <p:cNvSpPr txBox="1"/>
          <p:nvPr/>
        </p:nvSpPr>
        <p:spPr>
          <a:xfrm>
            <a:off x="267724" y="1892239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chemeClr val="bg1"/>
                </a:solidFill>
                <a:latin typeface="Stag Light" panose="02000603060000020004" pitchFamily="50" charset="0"/>
              </a:defRPr>
            </a:lvl1pPr>
          </a:lstStyle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Audio &amp; video meetings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212FCA-F04F-45C1-92F4-227CC9240C0F}"/>
              </a:ext>
            </a:extLst>
          </p:cNvPr>
          <p:cNvSpPr txBox="1"/>
          <p:nvPr/>
        </p:nvSpPr>
        <p:spPr>
          <a:xfrm>
            <a:off x="267724" y="2794116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Meeting duration 24 hours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68CD33-B0B8-4C5B-8956-0F065779D2E6}"/>
              </a:ext>
            </a:extLst>
          </p:cNvPr>
          <p:cNvSpPr txBox="1"/>
          <p:nvPr/>
        </p:nvSpPr>
        <p:spPr>
          <a:xfrm>
            <a:off x="262644" y="2534527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Screen-sharing and messaging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6B829B-0CAC-4DA2-87EA-D08EDDF98AF7}"/>
              </a:ext>
            </a:extLst>
          </p:cNvPr>
          <p:cNvSpPr txBox="1"/>
          <p:nvPr/>
        </p:nvSpPr>
        <p:spPr>
          <a:xfrm>
            <a:off x="267724" y="3572883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150 minutes </a:t>
            </a:r>
            <a:r>
              <a:rPr lang="en-GB" sz="800" err="1">
                <a:solidFill>
                  <a:prstClr val="white"/>
                </a:solidFill>
                <a:latin typeface="Raleway Regular"/>
              </a:rPr>
              <a:t>PuPm</a:t>
            </a:r>
            <a:r>
              <a:rPr lang="en-GB" sz="800">
                <a:solidFill>
                  <a:prstClr val="white"/>
                </a:solidFill>
                <a:latin typeface="Raleway Regular"/>
              </a:rPr>
              <a:t> for </a:t>
            </a:r>
            <a:r>
              <a:rPr lang="en-GB" sz="800" err="1">
                <a:solidFill>
                  <a:prstClr val="white"/>
                </a:solidFill>
                <a:latin typeface="Raleway Regular"/>
              </a:rPr>
              <a:t>CallMe</a:t>
            </a:r>
            <a:endParaRPr lang="en-GB" sz="800">
              <a:solidFill>
                <a:prstClr val="white"/>
              </a:solidFill>
              <a:latin typeface="Raleway Regular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6F73F6-E1FC-44C5-A43B-7CFED6276BFE}"/>
              </a:ext>
            </a:extLst>
          </p:cNvPr>
          <p:cNvSpPr txBox="1"/>
          <p:nvPr/>
        </p:nvSpPr>
        <p:spPr>
          <a:xfrm>
            <a:off x="267724" y="3053705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100 hours of recording*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70059F-02FD-4A3A-B766-AAEA6F256382}"/>
              </a:ext>
            </a:extLst>
          </p:cNvPr>
          <p:cNvSpPr txBox="1"/>
          <p:nvPr/>
        </p:nvSpPr>
        <p:spPr>
          <a:xfrm>
            <a:off x="259471" y="2151828"/>
            <a:ext cx="15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Up to </a:t>
            </a:r>
            <a:r>
              <a:rPr lang="en-GB" sz="800" b="1">
                <a:solidFill>
                  <a:prstClr val="white"/>
                </a:solidFill>
                <a:latin typeface="Raleway Regular"/>
              </a:rPr>
              <a:t>200</a:t>
            </a:r>
            <a:r>
              <a:rPr lang="en-GB" sz="800">
                <a:solidFill>
                  <a:prstClr val="white"/>
                </a:solidFill>
                <a:latin typeface="Raleway Regular"/>
              </a:rPr>
              <a:t> people per meeting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05EC2D-29EE-4A8D-BDD7-BE8D076C67F5}"/>
              </a:ext>
            </a:extLst>
          </p:cNvPr>
          <p:cNvSpPr txBox="1"/>
          <p:nvPr/>
        </p:nvSpPr>
        <p:spPr>
          <a:xfrm>
            <a:off x="267724" y="3313294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Analytics and QoS reports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E17A4F-21D5-4B85-8F7F-E5E2F7345DA9}"/>
              </a:ext>
            </a:extLst>
          </p:cNvPr>
          <p:cNvSpPr txBox="1"/>
          <p:nvPr/>
        </p:nvSpPr>
        <p:spPr>
          <a:xfrm>
            <a:off x="285724" y="3904478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Virtual Backgrounds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9FC4E5D-D191-471D-AD78-5882CACAF8BF}"/>
              </a:ext>
            </a:extLst>
          </p:cNvPr>
          <p:cNvSpPr/>
          <p:nvPr/>
        </p:nvSpPr>
        <p:spPr>
          <a:xfrm>
            <a:off x="3782474" y="1002986"/>
            <a:ext cx="1548000" cy="3601769"/>
          </a:xfrm>
          <a:prstGeom prst="roundRect">
            <a:avLst>
              <a:gd name="adj" fmla="val 3968"/>
            </a:avLst>
          </a:prstGeom>
          <a:gradFill>
            <a:gsLst>
              <a:gs pos="25000">
                <a:srgbClr val="0596FF">
                  <a:alpha val="0"/>
                </a:srgbClr>
              </a:gs>
              <a:gs pos="100000">
                <a:srgbClr val="0596FF"/>
              </a:gs>
            </a:gsLst>
            <a:lin ang="16200000" scaled="0"/>
          </a:gradFill>
          <a:ln w="12700">
            <a:solidFill>
              <a:srgbClr val="CECEC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7134D6-25CB-4B13-BFAA-5207EC3B7491}"/>
              </a:ext>
            </a:extLst>
          </p:cNvPr>
          <p:cNvSpPr txBox="1"/>
          <p:nvPr/>
        </p:nvSpPr>
        <p:spPr>
          <a:xfrm>
            <a:off x="3800474" y="1572427"/>
            <a:ext cx="151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/>
            <a:r>
              <a:rPr lang="en-GB" sz="1400">
                <a:solidFill>
                  <a:prstClr val="white"/>
                </a:solidFill>
                <a:latin typeface="Raleway Medium"/>
              </a:rPr>
              <a:t>STANDARD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F083D4-B897-414B-8AE8-262B77EA2684}"/>
              </a:ext>
            </a:extLst>
          </p:cNvPr>
          <p:cNvSpPr txBox="1"/>
          <p:nvPr/>
        </p:nvSpPr>
        <p:spPr>
          <a:xfrm>
            <a:off x="3800474" y="4409428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24/7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E1EE19-E1FE-42E5-A7EB-586EC697F56B}"/>
              </a:ext>
            </a:extLst>
          </p:cNvPr>
          <p:cNvSpPr txBox="1"/>
          <p:nvPr/>
        </p:nvSpPr>
        <p:spPr>
          <a:xfrm>
            <a:off x="3800474" y="4322420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Support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CAA006-E392-4094-969B-92BB636B0F91}"/>
              </a:ext>
            </a:extLst>
          </p:cNvPr>
          <p:cNvSpPr txBox="1"/>
          <p:nvPr/>
        </p:nvSpPr>
        <p:spPr>
          <a:xfrm>
            <a:off x="3800474" y="3592465"/>
            <a:ext cx="15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Integrations including Microsoft, Google G-Suite, Slack and more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D545B7-8F28-4F0B-885C-9B68E9A85545}"/>
              </a:ext>
            </a:extLst>
          </p:cNvPr>
          <p:cNvSpPr txBox="1"/>
          <p:nvPr/>
        </p:nvSpPr>
        <p:spPr>
          <a:xfrm>
            <a:off x="3800474" y="1892239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chemeClr val="bg1"/>
                </a:solidFill>
                <a:latin typeface="Stag Light" panose="02000603060000020004" pitchFamily="50" charset="0"/>
              </a:defRPr>
            </a:lvl1pPr>
          </a:lstStyle>
          <a:p>
            <a:pPr algn="ctr" defTabSz="914378"/>
            <a:r>
              <a:rPr lang="en-GB" sz="800" b="1">
                <a:solidFill>
                  <a:prstClr val="white"/>
                </a:solidFill>
                <a:latin typeface="Raleway Regular"/>
              </a:rPr>
              <a:t>500</a:t>
            </a:r>
            <a:r>
              <a:rPr lang="en-GB" sz="800">
                <a:solidFill>
                  <a:prstClr val="white"/>
                </a:solidFill>
                <a:latin typeface="Raleway Regular"/>
              </a:rPr>
              <a:t> inclusive minutes </a:t>
            </a:r>
            <a:r>
              <a:rPr lang="en-GB" sz="800" err="1">
                <a:solidFill>
                  <a:prstClr val="white"/>
                </a:solidFill>
                <a:latin typeface="Raleway Regular"/>
              </a:rPr>
              <a:t>PuPm</a:t>
            </a:r>
            <a:endParaRPr lang="en-GB" sz="800">
              <a:solidFill>
                <a:prstClr val="white"/>
              </a:solidFill>
              <a:latin typeface="Raleway Regular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6B9409-0610-4671-BF3F-E30A09652FF7}"/>
              </a:ext>
            </a:extLst>
          </p:cNvPr>
          <p:cNvSpPr txBox="1"/>
          <p:nvPr/>
        </p:nvSpPr>
        <p:spPr>
          <a:xfrm>
            <a:off x="3787922" y="2761605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Internet Fax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67E571-A5D8-4DEE-A52D-EB2DE7C330F3}"/>
              </a:ext>
            </a:extLst>
          </p:cNvPr>
          <p:cNvSpPr txBox="1"/>
          <p:nvPr/>
        </p:nvSpPr>
        <p:spPr>
          <a:xfrm>
            <a:off x="3800474" y="2099954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Unlimited audio meetings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FE805A-5CD4-4558-BB8F-EBC81A1ADD20}"/>
              </a:ext>
            </a:extLst>
          </p:cNvPr>
          <p:cNvSpPr txBox="1"/>
          <p:nvPr/>
        </p:nvSpPr>
        <p:spPr>
          <a:xfrm>
            <a:off x="3800474" y="3384750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Quality of service reports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459D18-1071-4548-8FD8-F00AE08CDEE3}"/>
              </a:ext>
            </a:extLst>
          </p:cNvPr>
          <p:cNvSpPr txBox="1"/>
          <p:nvPr/>
        </p:nvSpPr>
        <p:spPr>
          <a:xfrm>
            <a:off x="3800474" y="2969320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Multi-level IVR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272C78-3EAC-42B8-B344-508AE9F8F23B}"/>
              </a:ext>
            </a:extLst>
          </p:cNvPr>
          <p:cNvSpPr txBox="1"/>
          <p:nvPr/>
        </p:nvSpPr>
        <p:spPr>
          <a:xfrm>
            <a:off x="3800474" y="2307669"/>
            <a:ext cx="15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Unlimited video meetings</a:t>
            </a:r>
            <a:br>
              <a:rPr lang="en-GB" sz="800">
                <a:solidFill>
                  <a:prstClr val="white"/>
                </a:solidFill>
                <a:latin typeface="Raleway Regular"/>
              </a:rPr>
            </a:br>
            <a:r>
              <a:rPr lang="en-GB" sz="800">
                <a:solidFill>
                  <a:prstClr val="white"/>
                </a:solidFill>
                <a:latin typeface="Raleway Regular"/>
              </a:rPr>
              <a:t>(Up to </a:t>
            </a:r>
            <a:r>
              <a:rPr lang="en-GB" sz="800" b="1">
                <a:solidFill>
                  <a:prstClr val="white"/>
                </a:solidFill>
                <a:latin typeface="Raleway Regular"/>
              </a:rPr>
              <a:t>100</a:t>
            </a:r>
            <a:r>
              <a:rPr lang="en-GB" sz="800">
                <a:solidFill>
                  <a:prstClr val="white"/>
                </a:solidFill>
                <a:latin typeface="Raleway Regular"/>
              </a:rPr>
              <a:t> people per meeting)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99B335-6B22-49B4-A68E-0A161612DA69}"/>
              </a:ext>
            </a:extLst>
          </p:cNvPr>
          <p:cNvSpPr txBox="1"/>
          <p:nvPr/>
        </p:nvSpPr>
        <p:spPr>
          <a:xfrm>
            <a:off x="3800474" y="3177035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On-demand Call Recording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F4B729-80BC-441D-A78F-7408118E3086}"/>
              </a:ext>
            </a:extLst>
          </p:cNvPr>
          <p:cNvSpPr txBox="1"/>
          <p:nvPr/>
        </p:nvSpPr>
        <p:spPr>
          <a:xfrm>
            <a:off x="3800474" y="4046398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Virtual Backgrounds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AC31719-4B6A-4516-A7D5-F712D9771AE8}"/>
              </a:ext>
            </a:extLst>
          </p:cNvPr>
          <p:cNvSpPr/>
          <p:nvPr/>
        </p:nvSpPr>
        <p:spPr>
          <a:xfrm>
            <a:off x="7313487" y="1002986"/>
            <a:ext cx="1548000" cy="3601769"/>
          </a:xfrm>
          <a:prstGeom prst="roundRect">
            <a:avLst>
              <a:gd name="adj" fmla="val 3968"/>
            </a:avLst>
          </a:prstGeom>
          <a:gradFill>
            <a:gsLst>
              <a:gs pos="25000">
                <a:srgbClr val="FF5269">
                  <a:alpha val="0"/>
                </a:srgbClr>
              </a:gs>
              <a:gs pos="100000">
                <a:srgbClr val="FF5269"/>
              </a:gs>
            </a:gsLst>
            <a:lin ang="16200000" scaled="0"/>
          </a:gradFill>
          <a:ln w="12700">
            <a:solidFill>
              <a:srgbClr val="CECEC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Verdan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F10DD4-8A85-4DF9-90B4-0E6C8846AF83}"/>
              </a:ext>
            </a:extLst>
          </p:cNvPr>
          <p:cNvSpPr txBox="1"/>
          <p:nvPr/>
        </p:nvSpPr>
        <p:spPr>
          <a:xfrm>
            <a:off x="7316373" y="1572427"/>
            <a:ext cx="1548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/>
            <a:r>
              <a:rPr lang="en-GB" sz="1400">
                <a:solidFill>
                  <a:prstClr val="white"/>
                </a:solidFill>
                <a:latin typeface="Raleway Medium"/>
              </a:rPr>
              <a:t>ULTIMATE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F10AE4-564D-4523-9C0F-647DF6FB0F67}"/>
              </a:ext>
            </a:extLst>
          </p:cNvPr>
          <p:cNvSpPr txBox="1"/>
          <p:nvPr/>
        </p:nvSpPr>
        <p:spPr>
          <a:xfrm>
            <a:off x="7316373" y="3334319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chemeClr val="bg1"/>
                </a:solidFill>
                <a:latin typeface="Stag Light" panose="02000603060000020004" pitchFamily="50" charset="0"/>
              </a:defRPr>
            </a:lvl1pPr>
          </a:lstStyle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Device status reports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528367-7A9C-4C3C-A9C5-A85C8CC3095A}"/>
              </a:ext>
            </a:extLst>
          </p:cNvPr>
          <p:cNvSpPr txBox="1"/>
          <p:nvPr/>
        </p:nvSpPr>
        <p:spPr>
          <a:xfrm>
            <a:off x="7316373" y="2991756"/>
            <a:ext cx="15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chemeClr val="bg1"/>
                </a:solidFill>
                <a:latin typeface="Stag Light" panose="02000603060000020004" pitchFamily="50" charset="0"/>
              </a:defRPr>
            </a:lvl1pPr>
          </a:lstStyle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Integrations with Salesforce, ServiceNow and more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E51065-9CCF-41FF-BF3B-110BEC976BBA}"/>
              </a:ext>
            </a:extLst>
          </p:cNvPr>
          <p:cNvSpPr txBox="1"/>
          <p:nvPr/>
        </p:nvSpPr>
        <p:spPr>
          <a:xfrm>
            <a:off x="7316373" y="3553772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Device status alerts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884D8B4-BB29-4597-AB29-F491B3927639}"/>
              </a:ext>
            </a:extLst>
          </p:cNvPr>
          <p:cNvSpPr txBox="1"/>
          <p:nvPr/>
        </p:nvSpPr>
        <p:spPr>
          <a:xfrm>
            <a:off x="7316373" y="1892239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chemeClr val="bg1"/>
                </a:solidFill>
                <a:latin typeface="Stag Light" panose="02000603060000020004" pitchFamily="50" charset="0"/>
              </a:defRPr>
            </a:lvl1pPr>
          </a:lstStyle>
          <a:p>
            <a:pPr algn="ctr" defTabSz="914378"/>
            <a:r>
              <a:rPr lang="en-GB" sz="800" b="1">
                <a:solidFill>
                  <a:srgbClr val="FFFF00"/>
                </a:solidFill>
                <a:latin typeface="Raleway Regular"/>
              </a:rPr>
              <a:t>Everything in Premium plus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3AE1D63-67BC-4300-AEBD-EED8ADF39CAB}"/>
              </a:ext>
            </a:extLst>
          </p:cNvPr>
          <p:cNvSpPr txBox="1"/>
          <p:nvPr/>
        </p:nvSpPr>
        <p:spPr>
          <a:xfrm>
            <a:off x="7316373" y="3773224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Unlimited storage*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09BC0B-B113-4F69-B6CC-49543476088F}"/>
              </a:ext>
            </a:extLst>
          </p:cNvPr>
          <p:cNvSpPr txBox="1"/>
          <p:nvPr/>
        </p:nvSpPr>
        <p:spPr>
          <a:xfrm>
            <a:off x="7316373" y="2087178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chemeClr val="bg1"/>
                </a:solidFill>
                <a:latin typeface="Stag Light" panose="02000603060000020004" pitchFamily="50" charset="0"/>
              </a:defRPr>
            </a:lvl1pPr>
          </a:lstStyle>
          <a:p>
            <a:pPr algn="ctr" defTabSz="914378"/>
            <a:r>
              <a:rPr lang="en-GB" sz="800" b="1">
                <a:solidFill>
                  <a:prstClr val="white"/>
                </a:solidFill>
                <a:latin typeface="Raleway Regular"/>
              </a:rPr>
              <a:t>2000</a:t>
            </a:r>
            <a:r>
              <a:rPr lang="en-GB" sz="800">
                <a:solidFill>
                  <a:prstClr val="white"/>
                </a:solidFill>
                <a:latin typeface="Raleway Regular"/>
              </a:rPr>
              <a:t> inclusive minutes </a:t>
            </a:r>
            <a:r>
              <a:rPr lang="en-GB" sz="800" err="1">
                <a:solidFill>
                  <a:prstClr val="white"/>
                </a:solidFill>
                <a:latin typeface="Raleway Regular"/>
              </a:rPr>
              <a:t>PuPm</a:t>
            </a:r>
            <a:endParaRPr lang="en-GB" sz="800">
              <a:solidFill>
                <a:prstClr val="white"/>
              </a:solidFill>
              <a:latin typeface="Raleway Regular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2D0BD6-B5B6-41FA-9BA2-C58706B37275}"/>
              </a:ext>
            </a:extLst>
          </p:cNvPr>
          <p:cNvSpPr txBox="1"/>
          <p:nvPr/>
        </p:nvSpPr>
        <p:spPr>
          <a:xfrm>
            <a:off x="7316373" y="2321870"/>
            <a:ext cx="15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 dirty="0">
                <a:solidFill>
                  <a:prstClr val="white"/>
                </a:solidFill>
                <a:latin typeface="Raleway Regular"/>
              </a:rPr>
              <a:t>Unlimited audio meetings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7D419B-B1FA-47BD-8E4D-F111CC77A767}"/>
              </a:ext>
            </a:extLst>
          </p:cNvPr>
          <p:cNvSpPr txBox="1"/>
          <p:nvPr/>
        </p:nvSpPr>
        <p:spPr>
          <a:xfrm>
            <a:off x="7316373" y="2526082"/>
            <a:ext cx="15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Unlimited video meetings</a:t>
            </a:r>
            <a:br>
              <a:rPr lang="en-GB" sz="800">
                <a:solidFill>
                  <a:prstClr val="white"/>
                </a:solidFill>
                <a:latin typeface="Raleway Regular"/>
              </a:rPr>
            </a:br>
            <a:r>
              <a:rPr lang="en-GB" sz="800">
                <a:solidFill>
                  <a:prstClr val="white"/>
                </a:solidFill>
                <a:latin typeface="Raleway Regular"/>
              </a:rPr>
              <a:t>(Up to </a:t>
            </a:r>
            <a:r>
              <a:rPr lang="en-GB" sz="800" b="1">
                <a:solidFill>
                  <a:prstClr val="white"/>
                </a:solidFill>
                <a:latin typeface="Raleway Regular"/>
              </a:rPr>
              <a:t>200</a:t>
            </a:r>
            <a:r>
              <a:rPr lang="en-GB" sz="800">
                <a:solidFill>
                  <a:prstClr val="white"/>
                </a:solidFill>
                <a:latin typeface="Raleway Regular"/>
              </a:rPr>
              <a:t> people per meeting)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37FCF2-FEAB-4236-B1C9-D9859C6D1850}"/>
              </a:ext>
            </a:extLst>
          </p:cNvPr>
          <p:cNvSpPr txBox="1"/>
          <p:nvPr/>
        </p:nvSpPr>
        <p:spPr>
          <a:xfrm>
            <a:off x="7331487" y="4409428"/>
            <a:ext cx="151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24/7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041A1A-5699-4D71-A4BF-F3BF7A7A6CCE}"/>
              </a:ext>
            </a:extLst>
          </p:cNvPr>
          <p:cNvSpPr txBox="1"/>
          <p:nvPr/>
        </p:nvSpPr>
        <p:spPr>
          <a:xfrm>
            <a:off x="7319358" y="4322420"/>
            <a:ext cx="1542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>
                <a:solidFill>
                  <a:prstClr val="white"/>
                </a:solidFill>
                <a:latin typeface="Raleway Regular"/>
              </a:rPr>
              <a:t>Support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AD1BAF-76E0-4DDE-BA52-BE593A7DB437}"/>
              </a:ext>
            </a:extLst>
          </p:cNvPr>
          <p:cNvSpPr txBox="1"/>
          <p:nvPr/>
        </p:nvSpPr>
        <p:spPr>
          <a:xfrm>
            <a:off x="266737" y="4322420"/>
            <a:ext cx="15323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sz="800" dirty="0">
                <a:solidFill>
                  <a:prstClr val="white"/>
                </a:solidFill>
                <a:latin typeface="Raleway Regular"/>
              </a:rPr>
              <a:t>Support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4F09CE-77BC-4294-9E5D-66816D08F674}"/>
              </a:ext>
            </a:extLst>
          </p:cNvPr>
          <p:cNvSpPr txBox="1"/>
          <p:nvPr/>
        </p:nvSpPr>
        <p:spPr>
          <a:xfrm>
            <a:off x="2631821" y="4803998"/>
            <a:ext cx="394114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GB" sz="600">
                <a:latin typeface="Raleway" pitchFamily="2" charset="77"/>
              </a:rPr>
              <a:t>* Essentials package available in EU pricing countries – mirrors the UK Entry package.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2768C8B-A131-3448-8B5D-AD80C91F2187}"/>
              </a:ext>
            </a:extLst>
          </p:cNvPr>
          <p:cNvGrpSpPr/>
          <p:nvPr/>
        </p:nvGrpSpPr>
        <p:grpSpPr>
          <a:xfrm>
            <a:off x="6764121" y="742213"/>
            <a:ext cx="490839" cy="473755"/>
            <a:chOff x="6763095" y="4379615"/>
            <a:chExt cx="490839" cy="473755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E080AC5-3BBF-044B-90FB-D3B6ABB76199}"/>
                </a:ext>
              </a:extLst>
            </p:cNvPr>
            <p:cNvSpPr>
              <a:spLocks noChangeAspect="1"/>
            </p:cNvSpPr>
            <p:nvPr/>
          </p:nvSpPr>
          <p:spPr>
            <a:xfrm rot="18404455">
              <a:off x="6771637" y="4379615"/>
              <a:ext cx="473755" cy="473755"/>
            </a:xfrm>
            <a:prstGeom prst="ellipse">
              <a:avLst/>
            </a:prstGeom>
            <a:solidFill>
              <a:srgbClr val="D71F85"/>
            </a:solidFill>
            <a:ln w="19050">
              <a:solidFill>
                <a:srgbClr val="D71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sz="500" b="1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0508CCA-2EDC-CB46-B18D-74FC54E57174}"/>
                </a:ext>
              </a:extLst>
            </p:cNvPr>
            <p:cNvSpPr txBox="1"/>
            <p:nvPr/>
          </p:nvSpPr>
          <p:spPr>
            <a:xfrm rot="738764">
              <a:off x="6763095" y="4462604"/>
              <a:ext cx="49083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914378"/>
              <a:r>
                <a:rPr lang="en-GB" sz="700">
                  <a:solidFill>
                    <a:prstClr val="white"/>
                  </a:solidFill>
                  <a:latin typeface="Raleway Regular"/>
                </a:rPr>
                <a:t>Most </a:t>
              </a:r>
              <a:br>
                <a:rPr lang="en-GB" sz="700">
                  <a:solidFill>
                    <a:prstClr val="white"/>
                  </a:solidFill>
                  <a:latin typeface="Raleway Regular"/>
                </a:rPr>
              </a:br>
              <a:r>
                <a:rPr lang="en-GB" sz="700">
                  <a:solidFill>
                    <a:prstClr val="white"/>
                  </a:solidFill>
                  <a:latin typeface="Raleway Regular"/>
                </a:rPr>
                <a:t>Popular</a:t>
              </a:r>
              <a:endParaRPr lang="en-GB" sz="2000">
                <a:solidFill>
                  <a:prstClr val="white"/>
                </a:solidFill>
                <a:latin typeface="Raleway Regular"/>
              </a:endParaRPr>
            </a:p>
          </p:txBody>
        </p:sp>
      </p:grpSp>
      <p:pic>
        <p:nvPicPr>
          <p:cNvPr id="75" name="Picture 7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D6C9209-9C65-41A5-B1D9-99DAAFDAB0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38" y="1156771"/>
            <a:ext cx="990967" cy="265981"/>
          </a:xfrm>
          <a:prstGeom prst="rect">
            <a:avLst/>
          </a:prstGeom>
          <a:noFill/>
        </p:spPr>
      </p:pic>
      <p:pic>
        <p:nvPicPr>
          <p:cNvPr id="76" name="Picture 7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02E7193-6351-4F77-A414-55D916A3F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09" y="1144252"/>
            <a:ext cx="990967" cy="265981"/>
          </a:xfrm>
          <a:prstGeom prst="rect">
            <a:avLst/>
          </a:prstGeom>
        </p:spPr>
      </p:pic>
      <p:pic>
        <p:nvPicPr>
          <p:cNvPr id="77" name="Picture 7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BABF307-1D77-45F7-8C2C-4F34A5BBB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12" y="1143161"/>
            <a:ext cx="990967" cy="265981"/>
          </a:xfrm>
          <a:prstGeom prst="rect">
            <a:avLst/>
          </a:prstGeom>
        </p:spPr>
      </p:pic>
      <p:pic>
        <p:nvPicPr>
          <p:cNvPr id="79" name="Picture 7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5D38AD-06BF-46A0-B266-C63E257EC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96" y="1138448"/>
            <a:ext cx="990967" cy="265981"/>
          </a:xfrm>
          <a:prstGeom prst="rect">
            <a:avLst/>
          </a:prstGeom>
        </p:spPr>
      </p:pic>
      <p:pic>
        <p:nvPicPr>
          <p:cNvPr id="80" name="Picture 7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0219082-1485-4513-90E7-C2E9D6F89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4" y="1138448"/>
            <a:ext cx="990000" cy="26314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61F702F-71AD-437A-9B03-919EF038BC14}"/>
              </a:ext>
            </a:extLst>
          </p:cNvPr>
          <p:cNvSpPr txBox="1"/>
          <p:nvPr/>
        </p:nvSpPr>
        <p:spPr>
          <a:xfrm>
            <a:off x="8834300" y="15756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 dirty="0">
                <a:solidFill>
                  <a:schemeClr val="bg1"/>
                </a:solidFill>
              </a:rPr>
              <a:t>dg</a:t>
            </a:r>
          </a:p>
        </p:txBody>
      </p:sp>
    </p:spTree>
    <p:extLst>
      <p:ext uri="{BB962C8B-B14F-4D97-AF65-F5344CB8AC3E}">
        <p14:creationId xmlns:p14="http://schemas.microsoft.com/office/powerpoint/2010/main" val="4238286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roup_External_Dark">
  <a:themeElements>
    <a:clrScheme name="New Atos Colors">
      <a:dk1>
        <a:srgbClr val="0F0F0F"/>
      </a:dk1>
      <a:lt1>
        <a:sysClr val="window" lastClr="FFFFFF"/>
      </a:lt1>
      <a:dk2>
        <a:srgbClr val="0F0F0F"/>
      </a:dk2>
      <a:lt2>
        <a:srgbClr val="FFFFFF"/>
      </a:lt2>
      <a:accent1>
        <a:srgbClr val="0596FF"/>
      </a:accent1>
      <a:accent2>
        <a:srgbClr val="A375FF"/>
      </a:accent2>
      <a:accent3>
        <a:srgbClr val="FF5269"/>
      </a:accent3>
      <a:accent4>
        <a:srgbClr val="00A39B"/>
      </a:accent4>
      <a:accent5>
        <a:srgbClr val="B88D00"/>
      </a:accent5>
      <a:accent6>
        <a:srgbClr val="2B2B2B"/>
      </a:accent6>
      <a:hlink>
        <a:srgbClr val="0596FF"/>
      </a:hlink>
      <a:folHlink>
        <a:srgbClr val="68C0FF"/>
      </a:folHlink>
    </a:clrScheme>
    <a:fontScheme name="Atos Black">
      <a:majorFont>
        <a:latin typeface="Raleway SemiBold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Atos Blue">
      <a:srgbClr val="0596FF"/>
    </a:custClr>
    <a:custClr name="Atos Purple">
      <a:srgbClr val="A375FF"/>
    </a:custClr>
    <a:custClr name="Atos Red">
      <a:srgbClr val="FF5269"/>
    </a:custClr>
    <a:custClr name="Atos Green">
      <a:srgbClr val="00A39B"/>
    </a:custClr>
    <a:custClr name="Atos Yellow">
      <a:srgbClr val="B88D00"/>
    </a:custClr>
    <a:custClr name="Atos Grey">
      <a:srgbClr val="2B2B2B"/>
    </a:custClr>
  </a:custClrLst>
  <a:extLst>
    <a:ext uri="{05A4C25C-085E-4340-85A3-A5531E510DB2}">
      <thm15:themeFamily xmlns:thm15="http://schemas.microsoft.com/office/thememl/2012/main" name="Atos Group Template_External_Dark &amp; Light.potx" id="{0C3477A2-5C3D-448B-853C-EE9159B061D0}" vid="{EC661468-D091-466F-B9A5-6A39580C74EB}"/>
    </a:ext>
  </a:extLst>
</a:theme>
</file>

<file path=ppt/theme/theme2.xml><?xml version="1.0" encoding="utf-8"?>
<a:theme xmlns:a="http://schemas.openxmlformats.org/drawingml/2006/main" name="Group_External_Light">
  <a:themeElements>
    <a:clrScheme name="New Atos Colors">
      <a:dk1>
        <a:srgbClr val="0F0F0F"/>
      </a:dk1>
      <a:lt1>
        <a:sysClr val="window" lastClr="FFFFFF"/>
      </a:lt1>
      <a:dk2>
        <a:srgbClr val="0F0F0F"/>
      </a:dk2>
      <a:lt2>
        <a:srgbClr val="FFFFFF"/>
      </a:lt2>
      <a:accent1>
        <a:srgbClr val="0596FF"/>
      </a:accent1>
      <a:accent2>
        <a:srgbClr val="A375FF"/>
      </a:accent2>
      <a:accent3>
        <a:srgbClr val="FF5269"/>
      </a:accent3>
      <a:accent4>
        <a:srgbClr val="00A39B"/>
      </a:accent4>
      <a:accent5>
        <a:srgbClr val="B88D00"/>
      </a:accent5>
      <a:accent6>
        <a:srgbClr val="2B2B2B"/>
      </a:accent6>
      <a:hlink>
        <a:srgbClr val="0596FF"/>
      </a:hlink>
      <a:folHlink>
        <a:srgbClr val="68C0FF"/>
      </a:folHlink>
    </a:clrScheme>
    <a:fontScheme name="Atos Black">
      <a:majorFont>
        <a:latin typeface="Raleway SemiBold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Atos Blue">
      <a:srgbClr val="0596FF"/>
    </a:custClr>
    <a:custClr name="Atos Purple">
      <a:srgbClr val="A375FF"/>
    </a:custClr>
    <a:custClr name="Atos Red">
      <a:srgbClr val="FF5269"/>
    </a:custClr>
    <a:custClr name="Atos Green">
      <a:srgbClr val="00A39B"/>
    </a:custClr>
    <a:custClr name="Atos Yellow">
      <a:srgbClr val="B88D00"/>
    </a:custClr>
    <a:custClr name="Atos Grey">
      <a:srgbClr val="2B2B2B"/>
    </a:custClr>
  </a:custClrLst>
  <a:extLst>
    <a:ext uri="{05A4C25C-085E-4340-85A3-A5531E510DB2}">
      <thm15:themeFamily xmlns:thm15="http://schemas.microsoft.com/office/thememl/2012/main" name="Atos Group Template_External_Dark &amp; Light.potx" id="{0C3477A2-5C3D-448B-853C-EE9159B061D0}" vid="{FEF2D119-A420-454D-BE69-1036EE0CD0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7E476B41C2B44861F1F2242480414" ma:contentTypeVersion="14" ma:contentTypeDescription="Create a new document." ma:contentTypeScope="" ma:versionID="5573069b3a8f121f3f320203c980a9ca">
  <xsd:schema xmlns:xsd="http://www.w3.org/2001/XMLSchema" xmlns:xs="http://www.w3.org/2001/XMLSchema" xmlns:p="http://schemas.microsoft.com/office/2006/metadata/properties" xmlns:ns2="e520e20f-6712-4f8e-a706-6b035e364b09" xmlns:ns3="ca335597-6d55-4f25-a5dc-37ed9d7e569e" targetNamespace="http://schemas.microsoft.com/office/2006/metadata/properties" ma:root="true" ma:fieldsID="cb1f42c0f2779644818946321e4c78e5" ns2:_="" ns3:_="">
    <xsd:import namespace="e520e20f-6712-4f8e-a706-6b035e364b09"/>
    <xsd:import namespace="ca335597-6d55-4f25-a5dc-37ed9d7e56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Status" minOccurs="0"/>
                <xsd:element ref="ns2:DateandTim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0e20f-6712-4f8e-a706-6b035e364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tatus" ma:index="12" nillable="true" ma:displayName="Status" ma:format="Dropdown" ma:internalName="Status">
      <xsd:simpleType>
        <xsd:restriction base="dms:Choice">
          <xsd:enumeration value="Draft"/>
          <xsd:enumeration value="Approved"/>
          <xsd:enumeration value="Archive"/>
        </xsd:restriction>
      </xsd:simpleType>
    </xsd:element>
    <xsd:element name="DateandTime" ma:index="13" nillable="true" ma:displayName="Date and Time" ma:format="DateTime" ma:internalName="DateandTime">
      <xsd:simpleType>
        <xsd:restriction base="dms:DateTim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35597-6d55-4f25-a5dc-37ed9d7e56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e520e20f-6712-4f8e-a706-6b035e364b09" xsi:nil="true"/>
    <DateandTime xmlns="e520e20f-6712-4f8e-a706-6b035e364b09" xsi:nil="true"/>
  </documentManagement>
</p:properties>
</file>

<file path=customXml/itemProps1.xml><?xml version="1.0" encoding="utf-8"?>
<ds:datastoreItem xmlns:ds="http://schemas.openxmlformats.org/officeDocument/2006/customXml" ds:itemID="{ACC44886-ED79-40D1-B65E-8213054FBBF8}">
  <ds:schemaRefs>
    <ds:schemaRef ds:uri="ca335597-6d55-4f25-a5dc-37ed9d7e569e"/>
    <ds:schemaRef ds:uri="e520e20f-6712-4f8e-a706-6b035e364b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3DC483-3B2F-4E13-BF16-9980D18F9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1D823-2AB1-49A5-B6C8-5FB3CA2DA65E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ca335597-6d55-4f25-a5dc-37ed9d7e569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520e20f-6712-4f8e-a706-6b035e364b0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3369</Words>
  <Application>Microsoft Office PowerPoint</Application>
  <PresentationFormat>On-screen Show (16:9)</PresentationFormat>
  <Paragraphs>772</Paragraphs>
  <Slides>36</Slides>
  <Notes>6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Calibri</vt:lpstr>
      <vt:lpstr>Lucida Sans Unicode</vt:lpstr>
      <vt:lpstr>Proxima Nova</vt:lpstr>
      <vt:lpstr>Raleway</vt:lpstr>
      <vt:lpstr>Raleway Light</vt:lpstr>
      <vt:lpstr>Raleway Medium</vt:lpstr>
      <vt:lpstr>Raleway Regular</vt:lpstr>
      <vt:lpstr>Raleway SemiBold</vt:lpstr>
      <vt:lpstr>Verdana</vt:lpstr>
      <vt:lpstr>Wingdings</vt:lpstr>
      <vt:lpstr>Group_External_Dark</vt:lpstr>
      <vt:lpstr>Group_External_Light</vt:lpstr>
      <vt:lpstr>think-cell Folie</vt:lpstr>
      <vt:lpstr>Disclaimer</vt:lpstr>
      <vt:lpstr>PowerPoint Presentation</vt:lpstr>
      <vt:lpstr>Agenda</vt:lpstr>
      <vt:lpstr>PowerPoint Presentation</vt:lpstr>
      <vt:lpstr>Marktprognosen</vt:lpstr>
      <vt:lpstr>Marketprognosen </vt:lpstr>
      <vt:lpstr>Marktprognosen</vt:lpstr>
      <vt:lpstr>Atos Unify Lösungen</vt:lpstr>
      <vt:lpstr>Unify Video &amp; Unify Office Suite Pakete Vergleich der europäischen Pakete</vt:lpstr>
      <vt:lpstr>Unify Cloud Transition Journeys</vt:lpstr>
      <vt:lpstr>PowerPoint Presentation</vt:lpstr>
      <vt:lpstr>Cloud transition journeys</vt:lpstr>
      <vt:lpstr>Nächste Schritte für Circuit Kunden</vt:lpstr>
      <vt:lpstr>Neue Funktionen</vt:lpstr>
      <vt:lpstr>Unify Rooms by RingCentral</vt:lpstr>
      <vt:lpstr>Migrationsflexibilität durch Hybrid Cloud Unify Video Telephony Connector für OpenScape PBX </vt:lpstr>
      <vt:lpstr>Migrationsflexibilität durch Hybrid Cloud</vt:lpstr>
      <vt:lpstr>Unify Video Telephony Connector für OpenScape</vt:lpstr>
      <vt:lpstr>Unify Video Telephony Connector für OpenScape</vt:lpstr>
      <vt:lpstr>Unify Video Telephony Connector für OpenScape</vt:lpstr>
      <vt:lpstr>Migrationsflexibilität durch Hybrid Cloud</vt:lpstr>
      <vt:lpstr>PowerPoint Presentation</vt:lpstr>
      <vt:lpstr>Cloud transition journeys</vt:lpstr>
      <vt:lpstr>Unify Office</vt:lpstr>
      <vt:lpstr>Cloud transition journeys</vt:lpstr>
      <vt:lpstr>Unify Office Hybrid Networking – Co-Exist Transition Szenario 1</vt:lpstr>
      <vt:lpstr>Unify Office Hybrid Networking – Co-Exist Transition Szenario 2</vt:lpstr>
      <vt:lpstr>Unify Office Hybrid Networking – Co-Exist Transition Szenario 3</vt:lpstr>
      <vt:lpstr>Cloud Transition Journeys </vt:lpstr>
      <vt:lpstr>Unify Office und Unify Video</vt:lpstr>
      <vt:lpstr>PowerPoint Presentation</vt:lpstr>
      <vt:lpstr>Dankeschön</vt:lpstr>
      <vt:lpstr>PowerPoint Presentation</vt:lpstr>
      <vt:lpstr>Unify Video Telephony Connector für OpenScape</vt:lpstr>
      <vt:lpstr>Unify Video Telephony Connector für OpenScape</vt:lpstr>
      <vt:lpstr>Unify Video Telephony Connector for OpenScape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darren.gallagher@atos.net;wim.debauw@atos.net</dc:creator>
  <cp:lastModifiedBy>Gallagher, Darren</cp:lastModifiedBy>
  <cp:revision>39</cp:revision>
  <cp:lastPrinted>2021-05-24T10:03:02Z</cp:lastPrinted>
  <dcterms:created xsi:type="dcterms:W3CDTF">2021-06-02T13:07:17Z</dcterms:created>
  <dcterms:modified xsi:type="dcterms:W3CDTF">2022-02-04T11:17:55Z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dd-mm-yyyy</vt:lpwstr>
  </property>
  <property fmtid="{D5CDD505-2E9C-101B-9397-08002B2CF9AE}" pid="3" name="Author">
    <vt:lpwstr/>
  </property>
  <property fmtid="{D5CDD505-2E9C-101B-9397-08002B2CF9AE}" pid="4" name="GBU">
    <vt:lpwstr/>
  </property>
  <property fmtid="{D5CDD505-2E9C-101B-9397-08002B2CF9AE}" pid="5" name="Division">
    <vt:lpwstr/>
  </property>
  <property fmtid="{D5CDD505-2E9C-101B-9397-08002B2CF9AE}" pid="6" name="Department">
    <vt:lpwstr/>
  </property>
  <property fmtid="{D5CDD505-2E9C-101B-9397-08002B2CF9AE}" pid="7" name="Classification">
    <vt:lpwstr>© Atos - For internal use</vt:lpwstr>
  </property>
  <property fmtid="{D5CDD505-2E9C-101B-9397-08002B2CF9AE}" pid="8" name="MSIP_Label_112e00b9-34e2-4b26-a577-af1fd0f9f7ee_Enabled">
    <vt:lpwstr>True</vt:lpwstr>
  </property>
  <property fmtid="{D5CDD505-2E9C-101B-9397-08002B2CF9AE}" pid="9" name="MSIP_Label_112e00b9-34e2-4b26-a577-af1fd0f9f7ee_SiteId">
    <vt:lpwstr>33440fc6-b7c7-412c-bb73-0e70b0198d5a</vt:lpwstr>
  </property>
  <property fmtid="{D5CDD505-2E9C-101B-9397-08002B2CF9AE}" pid="10" name="MSIP_Label_112e00b9-34e2-4b26-a577-af1fd0f9f7ee_Owner">
    <vt:lpwstr>ronald.katoen@atos.net</vt:lpwstr>
  </property>
  <property fmtid="{D5CDD505-2E9C-101B-9397-08002B2CF9AE}" pid="11" name="MSIP_Label_112e00b9-34e2-4b26-a577-af1fd0f9f7ee_SetDate">
    <vt:lpwstr>2020-09-08T16:01:58.7598788Z</vt:lpwstr>
  </property>
  <property fmtid="{D5CDD505-2E9C-101B-9397-08002B2CF9AE}" pid="12" name="MSIP_Label_112e00b9-34e2-4b26-a577-af1fd0f9f7ee_Name">
    <vt:lpwstr>Atos For Internal Use</vt:lpwstr>
  </property>
  <property fmtid="{D5CDD505-2E9C-101B-9397-08002B2CF9AE}" pid="13" name="MSIP_Label_112e00b9-34e2-4b26-a577-af1fd0f9f7ee_Application">
    <vt:lpwstr>Microsoft Azure Information Protection</vt:lpwstr>
  </property>
  <property fmtid="{D5CDD505-2E9C-101B-9397-08002B2CF9AE}" pid="14" name="MSIP_Label_112e00b9-34e2-4b26-a577-af1fd0f9f7ee_ActionId">
    <vt:lpwstr>424a2b52-4f02-48d3-8062-821fe1e37dac</vt:lpwstr>
  </property>
  <property fmtid="{D5CDD505-2E9C-101B-9397-08002B2CF9AE}" pid="15" name="MSIP_Label_112e00b9-34e2-4b26-a577-af1fd0f9f7ee_Extended_MSFT_Method">
    <vt:lpwstr>Automatic</vt:lpwstr>
  </property>
  <property fmtid="{D5CDD505-2E9C-101B-9397-08002B2CF9AE}" pid="16" name="MSIP_Label_e463cba9-5f6c-478d-9329-7b2295e4e8ed_Enabled">
    <vt:lpwstr>True</vt:lpwstr>
  </property>
  <property fmtid="{D5CDD505-2E9C-101B-9397-08002B2CF9AE}" pid="17" name="MSIP_Label_e463cba9-5f6c-478d-9329-7b2295e4e8ed_SiteId">
    <vt:lpwstr>33440fc6-b7c7-412c-bb73-0e70b0198d5a</vt:lpwstr>
  </property>
  <property fmtid="{D5CDD505-2E9C-101B-9397-08002B2CF9AE}" pid="18" name="MSIP_Label_e463cba9-5f6c-478d-9329-7b2295e4e8ed_SetDate">
    <vt:lpwstr>2020-09-08T16:01:58.7598788Z</vt:lpwstr>
  </property>
  <property fmtid="{D5CDD505-2E9C-101B-9397-08002B2CF9AE}" pid="19" name="MSIP_Label_e463cba9-5f6c-478d-9329-7b2295e4e8ed_Name">
    <vt:lpwstr>Atos For Internal Use - All Employees</vt:lpwstr>
  </property>
  <property fmtid="{D5CDD505-2E9C-101B-9397-08002B2CF9AE}" pid="20" name="MSIP_Label_e463cba9-5f6c-478d-9329-7b2295e4e8ed_ActionId">
    <vt:lpwstr>424a2b52-4f02-48d3-8062-821fe1e37dac</vt:lpwstr>
  </property>
  <property fmtid="{D5CDD505-2E9C-101B-9397-08002B2CF9AE}" pid="21" name="MSIP_Label_e463cba9-5f6c-478d-9329-7b2295e4e8ed_Extended_MSFT_Method">
    <vt:lpwstr>Automatic</vt:lpwstr>
  </property>
  <property fmtid="{D5CDD505-2E9C-101B-9397-08002B2CF9AE}" pid="22" name="Sensitivity">
    <vt:lpwstr>Atos For Internal Use Atos For Internal Use - All Employees</vt:lpwstr>
  </property>
  <property fmtid="{D5CDD505-2E9C-101B-9397-08002B2CF9AE}" pid="23" name="ContentTypeId">
    <vt:lpwstr>0x010100CF27E476B41C2B44861F1F2242480414</vt:lpwstr>
  </property>
</Properties>
</file>